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8"/>
  </p:notesMasterIdLst>
  <p:handoutMasterIdLst>
    <p:handoutMasterId r:id="rId109"/>
  </p:handoutMasterIdLst>
  <p:sldIdLst>
    <p:sldId id="259" r:id="rId2"/>
    <p:sldId id="261" r:id="rId3"/>
    <p:sldId id="382" r:id="rId4"/>
    <p:sldId id="288" r:id="rId5"/>
    <p:sldId id="296" r:id="rId6"/>
    <p:sldId id="297" r:id="rId7"/>
    <p:sldId id="289" r:id="rId8"/>
    <p:sldId id="383" r:id="rId9"/>
    <p:sldId id="290" r:id="rId10"/>
    <p:sldId id="295" r:id="rId11"/>
    <p:sldId id="292" r:id="rId12"/>
    <p:sldId id="294" r:id="rId13"/>
    <p:sldId id="384" r:id="rId14"/>
    <p:sldId id="385" r:id="rId15"/>
    <p:sldId id="299" r:id="rId16"/>
    <p:sldId id="386" r:id="rId17"/>
    <p:sldId id="374" r:id="rId18"/>
    <p:sldId id="301" r:id="rId19"/>
    <p:sldId id="388" r:id="rId20"/>
    <p:sldId id="333" r:id="rId21"/>
    <p:sldId id="387" r:id="rId22"/>
    <p:sldId id="291" r:id="rId23"/>
    <p:sldId id="352" r:id="rId24"/>
    <p:sldId id="373" r:id="rId25"/>
    <p:sldId id="405" r:id="rId26"/>
    <p:sldId id="372" r:id="rId27"/>
    <p:sldId id="302" r:id="rId28"/>
    <p:sldId id="318" r:id="rId29"/>
    <p:sldId id="303" r:id="rId30"/>
    <p:sldId id="304" r:id="rId31"/>
    <p:sldId id="306" r:id="rId32"/>
    <p:sldId id="305" r:id="rId33"/>
    <p:sldId id="307" r:id="rId34"/>
    <p:sldId id="308" r:id="rId35"/>
    <p:sldId id="309" r:id="rId36"/>
    <p:sldId id="310" r:id="rId37"/>
    <p:sldId id="311" r:id="rId38"/>
    <p:sldId id="313" r:id="rId39"/>
    <p:sldId id="314" r:id="rId40"/>
    <p:sldId id="315" r:id="rId41"/>
    <p:sldId id="316" r:id="rId42"/>
    <p:sldId id="317" r:id="rId43"/>
    <p:sldId id="281" r:id="rId44"/>
    <p:sldId id="312" r:id="rId45"/>
    <p:sldId id="375" r:id="rId46"/>
    <p:sldId id="365" r:id="rId47"/>
    <p:sldId id="319" r:id="rId48"/>
    <p:sldId id="321" r:id="rId49"/>
    <p:sldId id="322" r:id="rId50"/>
    <p:sldId id="323" r:id="rId51"/>
    <p:sldId id="324" r:id="rId52"/>
    <p:sldId id="320" r:id="rId53"/>
    <p:sldId id="325" r:id="rId54"/>
    <p:sldId id="326" r:id="rId55"/>
    <p:sldId id="376" r:id="rId56"/>
    <p:sldId id="377" r:id="rId57"/>
    <p:sldId id="378" r:id="rId58"/>
    <p:sldId id="366" r:id="rId59"/>
    <p:sldId id="367" r:id="rId60"/>
    <p:sldId id="339" r:id="rId61"/>
    <p:sldId id="406" r:id="rId62"/>
    <p:sldId id="407" r:id="rId63"/>
    <p:sldId id="408" r:id="rId64"/>
    <p:sldId id="409" r:id="rId65"/>
    <p:sldId id="410" r:id="rId66"/>
    <p:sldId id="411" r:id="rId67"/>
    <p:sldId id="412" r:id="rId68"/>
    <p:sldId id="413" r:id="rId69"/>
    <p:sldId id="414" r:id="rId70"/>
    <p:sldId id="415" r:id="rId71"/>
    <p:sldId id="416" r:id="rId72"/>
    <p:sldId id="417" r:id="rId73"/>
    <p:sldId id="418" r:id="rId74"/>
    <p:sldId id="419" r:id="rId75"/>
    <p:sldId id="420" r:id="rId76"/>
    <p:sldId id="421" r:id="rId77"/>
    <p:sldId id="422" r:id="rId78"/>
    <p:sldId id="423" r:id="rId79"/>
    <p:sldId id="424" r:id="rId80"/>
    <p:sldId id="425" r:id="rId81"/>
    <p:sldId id="434" r:id="rId82"/>
    <p:sldId id="435" r:id="rId83"/>
    <p:sldId id="436" r:id="rId84"/>
    <p:sldId id="437" r:id="rId85"/>
    <p:sldId id="438" r:id="rId86"/>
    <p:sldId id="439" r:id="rId87"/>
    <p:sldId id="440" r:id="rId88"/>
    <p:sldId id="441" r:id="rId89"/>
    <p:sldId id="442" r:id="rId90"/>
    <p:sldId id="426" r:id="rId91"/>
    <p:sldId id="427" r:id="rId92"/>
    <p:sldId id="428" r:id="rId93"/>
    <p:sldId id="429" r:id="rId94"/>
    <p:sldId id="430" r:id="rId95"/>
    <p:sldId id="431" r:id="rId96"/>
    <p:sldId id="432" r:id="rId97"/>
    <p:sldId id="433" r:id="rId98"/>
    <p:sldId id="340" r:id="rId99"/>
    <p:sldId id="368" r:id="rId100"/>
    <p:sldId id="341" r:id="rId101"/>
    <p:sldId id="369" r:id="rId102"/>
    <p:sldId id="370" r:id="rId103"/>
    <p:sldId id="371" r:id="rId104"/>
    <p:sldId id="342" r:id="rId105"/>
    <p:sldId id="276" r:id="rId106"/>
    <p:sldId id="277"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Lst>
        </p14:section>
        <p14:section name="Intro to MPLS" id="{ABA716BF-3A5C-4ADB-94C9-CFEF84EBA240}">
          <p14:sldIdLst>
            <p14:sldId id="261"/>
            <p14:sldId id="382"/>
            <p14:sldId id="288"/>
            <p14:sldId id="296"/>
            <p14:sldId id="297"/>
            <p14:sldId id="289"/>
            <p14:sldId id="383"/>
            <p14:sldId id="290"/>
            <p14:sldId id="295"/>
            <p14:sldId id="292"/>
            <p14:sldId id="294"/>
            <p14:sldId id="384"/>
            <p14:sldId id="385"/>
            <p14:sldId id="299"/>
            <p14:sldId id="386"/>
            <p14:sldId id="374"/>
            <p14:sldId id="301"/>
            <p14:sldId id="388"/>
            <p14:sldId id="333"/>
            <p14:sldId id="387"/>
            <p14:sldId id="291"/>
            <p14:sldId id="352"/>
            <p14:sldId id="373"/>
            <p14:sldId id="405"/>
            <p14:sldId id="372"/>
            <p14:sldId id="302"/>
            <p14:sldId id="318"/>
            <p14:sldId id="303"/>
            <p14:sldId id="304"/>
            <p14:sldId id="306"/>
            <p14:sldId id="305"/>
            <p14:sldId id="307"/>
            <p14:sldId id="308"/>
            <p14:sldId id="309"/>
            <p14:sldId id="310"/>
            <p14:sldId id="311"/>
            <p14:sldId id="313"/>
            <p14:sldId id="314"/>
            <p14:sldId id="315"/>
            <p14:sldId id="316"/>
            <p14:sldId id="317"/>
            <p14:sldId id="281"/>
            <p14:sldId id="312"/>
            <p14:sldId id="375"/>
            <p14:sldId id="365"/>
            <p14:sldId id="319"/>
            <p14:sldId id="321"/>
            <p14:sldId id="322"/>
            <p14:sldId id="323"/>
            <p14:sldId id="324"/>
            <p14:sldId id="320"/>
            <p14:sldId id="325"/>
            <p14:sldId id="326"/>
            <p14:sldId id="376"/>
            <p14:sldId id="377"/>
            <p14:sldId id="378"/>
            <p14:sldId id="366"/>
            <p14:sldId id="367"/>
            <p14:sldId id="339"/>
          </p14:sldIdLst>
        </p14:section>
        <p14:section name="Intro to MPLS-TE" id="{CC1FB19A-7592-45BA-BC62-0D4FA9AABC5A}">
          <p14:sldIdLst>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34"/>
            <p14:sldId id="435"/>
            <p14:sldId id="436"/>
            <p14:sldId id="437"/>
            <p14:sldId id="438"/>
            <p14:sldId id="439"/>
            <p14:sldId id="440"/>
            <p14:sldId id="441"/>
            <p14:sldId id="442"/>
            <p14:sldId id="426"/>
            <p14:sldId id="427"/>
            <p14:sldId id="428"/>
            <p14:sldId id="429"/>
            <p14:sldId id="430"/>
            <p14:sldId id="431"/>
            <p14:sldId id="432"/>
            <p14:sldId id="433"/>
          </p14:sldIdLst>
        </p14:section>
        <p14:section name="Fast ReRoute" id="{6066DE7D-1347-4716-8A2A-2E00BA477875}">
          <p14:sldIdLst>
            <p14:sldId id="340"/>
            <p14:sldId id="368"/>
            <p14:sldId id="341"/>
            <p14:sldId id="369"/>
            <p14:sldId id="370"/>
            <p14:sldId id="371"/>
            <p14:sldId id="342"/>
          </p14:sldIdLst>
        </p14:section>
        <p14:section name="Conclusion and Summary" id="{790CEF5B-569A-4C2F-BED5-750B08C0E5AD}">
          <p14:sldIdLst>
            <p14:sldId id="276"/>
            <p14:sldId id="277"/>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433" autoAdjust="0"/>
  </p:normalViewPr>
  <p:slideViewPr>
    <p:cSldViewPr>
      <p:cViewPr varScale="1">
        <p:scale>
          <a:sx n="76" d="100"/>
          <a:sy n="76" d="100"/>
        </p:scale>
        <p:origin x="1854" y="84"/>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3762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3/21/2022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788375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3/21/2022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2629721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3630365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Granularity issues</a:t>
            </a:r>
          </a:p>
        </p:txBody>
      </p:sp>
      <p:sp>
        <p:nvSpPr>
          <p:cNvPr id="4" name="Slide Number Placeholder 3"/>
          <p:cNvSpPr>
            <a:spLocks noGrp="1"/>
          </p:cNvSpPr>
          <p:nvPr>
            <p:ph type="sldNum" sz="quarter" idx="10"/>
          </p:nvPr>
        </p:nvSpPr>
        <p:spPr/>
        <p:txBody>
          <a:bodyPr/>
          <a:lstStyle/>
          <a:p>
            <a:fld id="{75693FD4-8F83-4EF7-AC3F-0DC0388986B0}" type="slidenum">
              <a:rPr lang="en-US" smtClean="0"/>
              <a:pPr/>
              <a:t>17</a:t>
            </a:fld>
            <a:endParaRPr lang="en-US" dirty="0"/>
          </a:p>
        </p:txBody>
      </p:sp>
    </p:spTree>
    <p:extLst>
      <p:ext uri="{BB962C8B-B14F-4D97-AF65-F5344CB8AC3E}">
        <p14:creationId xmlns:p14="http://schemas.microsoft.com/office/powerpoint/2010/main" val="80314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higher level label can be encoded as the lower level label attribute, then the lower label is distributed to local label distribution peers along with this attribute.</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18</a:t>
            </a:fld>
            <a:endParaRPr lang="en-US" dirty="0"/>
          </a:p>
        </p:txBody>
      </p:sp>
    </p:spTree>
    <p:extLst>
      <p:ext uri="{BB962C8B-B14F-4D97-AF65-F5344CB8AC3E}">
        <p14:creationId xmlns:p14="http://schemas.microsoft.com/office/powerpoint/2010/main" val="3509332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a:t>
            </a:r>
            <a:r>
              <a:rPr lang="en-US" dirty="0"/>
              <a:t>example, the management component on one node does not talk to the data</a:t>
            </a:r>
          </a:p>
          <a:p>
            <a:r>
              <a:rPr lang="en-US" dirty="0"/>
              <a:t>processing component on another node.</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19</a:t>
            </a:fld>
            <a:endParaRPr lang="en-US" dirty="0"/>
          </a:p>
        </p:txBody>
      </p:sp>
    </p:spTree>
    <p:extLst>
      <p:ext uri="{BB962C8B-B14F-4D97-AF65-F5344CB8AC3E}">
        <p14:creationId xmlns:p14="http://schemas.microsoft.com/office/powerpoint/2010/main" val="1399750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control plane </a:t>
            </a:r>
            <a:r>
              <a:rPr lang="en-US" dirty="0"/>
              <a:t>performs transport path control functions. </a:t>
            </a:r>
          </a:p>
          <a:p>
            <a:r>
              <a:rPr lang="en-US" dirty="0"/>
              <a:t>Through signaling, the control plane sets up, modifies and releases transport paths, and may recover a transport path in case of a failure. </a:t>
            </a:r>
          </a:p>
          <a:p>
            <a:endParaRPr lang="en-US" b="1" dirty="0"/>
          </a:p>
          <a:p>
            <a:r>
              <a:rPr lang="en-US" b="1" dirty="0"/>
              <a:t>Control Plane</a:t>
            </a:r>
            <a:r>
              <a:rPr lang="en-US" dirty="0"/>
              <a:t>—responsible for maintaining correct label tables among Label Switching Routers</a:t>
            </a:r>
          </a:p>
          <a:p>
            <a:r>
              <a:rPr lang="en-US" b="1" dirty="0"/>
              <a:t>Forwarding (aka Data) Plane</a:t>
            </a:r>
            <a:r>
              <a:rPr lang="en-US" dirty="0"/>
              <a:t>—uses label carried by packet and label table maintained by LSR to forward the packet</a:t>
            </a:r>
          </a:p>
          <a:p>
            <a:endParaRPr lang="en-US"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20</a:t>
            </a:fld>
            <a:endParaRPr lang="en-US" dirty="0"/>
          </a:p>
        </p:txBody>
      </p:sp>
    </p:spTree>
    <p:extLst>
      <p:ext uri="{BB962C8B-B14F-4D97-AF65-F5344CB8AC3E}">
        <p14:creationId xmlns:p14="http://schemas.microsoft.com/office/powerpoint/2010/main" val="304609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21</a:t>
            </a:fld>
            <a:endParaRPr lang="en-US" dirty="0"/>
          </a:p>
        </p:txBody>
      </p:sp>
    </p:spTree>
    <p:extLst>
      <p:ext uri="{BB962C8B-B14F-4D97-AF65-F5344CB8AC3E}">
        <p14:creationId xmlns:p14="http://schemas.microsoft.com/office/powerpoint/2010/main" val="899803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MPLS architecture allows an LSR to explicitly request, from its</a:t>
            </a:r>
          </a:p>
          <a:p>
            <a:r>
              <a:rPr lang="en-US" dirty="0"/>
              <a:t>next hop for a particular FEC, a label binding for that FEC. This is</a:t>
            </a:r>
          </a:p>
          <a:p>
            <a:r>
              <a:rPr lang="en-US" dirty="0"/>
              <a:t>known as "downstream-on-demand" label distribution.</a:t>
            </a:r>
          </a:p>
          <a:p>
            <a:endParaRPr lang="en-US" dirty="0"/>
          </a:p>
          <a:p>
            <a:r>
              <a:rPr lang="en-US" dirty="0"/>
              <a:t>The MPLS architecture also allows an LSR to distribute bindings to</a:t>
            </a:r>
          </a:p>
          <a:p>
            <a:r>
              <a:rPr lang="en-US" dirty="0"/>
              <a:t>LSRs that have not explicitly requested them. This is known as</a:t>
            </a:r>
          </a:p>
          <a:p>
            <a:r>
              <a:rPr lang="en-US" dirty="0"/>
              <a:t>"unsolicited downstream" label distribution.</a:t>
            </a:r>
          </a:p>
        </p:txBody>
      </p:sp>
      <p:sp>
        <p:nvSpPr>
          <p:cNvPr id="4" name="Slide Number Placeholder 3"/>
          <p:cNvSpPr>
            <a:spLocks noGrp="1"/>
          </p:cNvSpPr>
          <p:nvPr>
            <p:ph type="sldNum" sz="quarter" idx="10"/>
          </p:nvPr>
        </p:nvSpPr>
        <p:spPr/>
        <p:txBody>
          <a:bodyPr/>
          <a:lstStyle/>
          <a:p>
            <a:fld id="{75693FD4-8F83-4EF7-AC3F-0DC0388986B0}" type="slidenum">
              <a:rPr lang="en-US" smtClean="0"/>
              <a:pPr/>
              <a:t>22</a:t>
            </a:fld>
            <a:endParaRPr lang="en-US" dirty="0"/>
          </a:p>
        </p:txBody>
      </p:sp>
    </p:spTree>
    <p:extLst>
      <p:ext uri="{BB962C8B-B14F-4D97-AF65-F5344CB8AC3E}">
        <p14:creationId xmlns:p14="http://schemas.microsoft.com/office/powerpoint/2010/main" val="89980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23</a:t>
            </a:fld>
            <a:endParaRPr lang="en-US" dirty="0"/>
          </a:p>
        </p:txBody>
      </p:sp>
    </p:spTree>
    <p:extLst>
      <p:ext uri="{BB962C8B-B14F-4D97-AF65-F5344CB8AC3E}">
        <p14:creationId xmlns:p14="http://schemas.microsoft.com/office/powerpoint/2010/main" val="1360426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24</a:t>
            </a:fld>
            <a:endParaRPr lang="en-US" dirty="0"/>
          </a:p>
        </p:txBody>
      </p:sp>
    </p:spTree>
    <p:extLst>
      <p:ext uri="{BB962C8B-B14F-4D97-AF65-F5344CB8AC3E}">
        <p14:creationId xmlns:p14="http://schemas.microsoft.com/office/powerpoint/2010/main" val="233761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Conservative Label</a:t>
            </a:r>
            <a:r>
              <a:rPr lang="en-US" b="1" baseline="0" dirty="0"/>
              <a:t> Retention </a:t>
            </a:r>
            <a:r>
              <a:rPr lang="en-US" baseline="0" dirty="0"/>
              <a:t>– next hops (next hop in most cases) are </a:t>
            </a:r>
            <a:r>
              <a:rPr lang="en-US" dirty="0"/>
              <a:t>best next hop(s) determined by the IGP metric;</a:t>
            </a:r>
          </a:p>
          <a:p>
            <a:r>
              <a:rPr lang="en-US" b="1" baseline="0" dirty="0"/>
              <a:t>Liberal Label Retention </a:t>
            </a:r>
            <a:r>
              <a:rPr lang="en-US" baseline="0" dirty="0"/>
              <a:t>– keeps binding from all LSRs.</a:t>
            </a:r>
          </a:p>
          <a:p>
            <a:endParaRPr lang="en-US" baseline="0" dirty="0"/>
          </a:p>
          <a:p>
            <a:r>
              <a:rPr lang="en-US" b="1" baseline="0" dirty="0"/>
              <a:t>Independent LSP control </a:t>
            </a:r>
            <a:r>
              <a:rPr lang="en-US" baseline="0" dirty="0"/>
              <a:t>– if LSR has a prefix in its routing table, it advertises the corresponding binding despite the fact that there can be no LSP to the target (specified by the prefix).</a:t>
            </a:r>
          </a:p>
          <a:p>
            <a:endParaRPr lang="en-US" baseline="0" dirty="0"/>
          </a:p>
          <a:p>
            <a:r>
              <a:rPr lang="en-US" baseline="0" dirty="0"/>
              <a:t> </a:t>
            </a:r>
            <a:r>
              <a:rPr lang="en-US" b="1" baseline="0" dirty="0"/>
              <a:t>Ordered LSP control </a:t>
            </a:r>
            <a:r>
              <a:rPr lang="en-US" baseline="0" dirty="0"/>
              <a:t>– the binding is advertised if LSR is the egress or the LSP to the target (prefix) exists.  </a:t>
            </a:r>
          </a:p>
          <a:p>
            <a:endParaRPr lang="en-US" baseline="0" dirty="0"/>
          </a:p>
          <a:p>
            <a:r>
              <a:rPr lang="en-US" baseline="0" dirty="0"/>
              <a:t>Most prefer the Ordered LSP control.</a:t>
            </a:r>
          </a:p>
          <a:p>
            <a:endParaRPr lang="en-US" baseline="0" dirty="0"/>
          </a:p>
          <a:p>
            <a:r>
              <a:rPr lang="en-US" baseline="0" dirty="0"/>
              <a:t>RSVP-TE implements the Conservative Label Retention and Ordered LSP Control.</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25</a:t>
            </a:fld>
            <a:endParaRPr lang="en-US" dirty="0"/>
          </a:p>
        </p:txBody>
      </p:sp>
    </p:spTree>
    <p:extLst>
      <p:ext uri="{BB962C8B-B14F-4D97-AF65-F5344CB8AC3E}">
        <p14:creationId xmlns:p14="http://schemas.microsoft.com/office/powerpoint/2010/main" val="2619594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26</a:t>
            </a:fld>
            <a:endParaRPr lang="en-US" dirty="0"/>
          </a:p>
        </p:txBody>
      </p:sp>
    </p:spTree>
    <p:extLst>
      <p:ext uri="{BB962C8B-B14F-4D97-AF65-F5344CB8AC3E}">
        <p14:creationId xmlns:p14="http://schemas.microsoft.com/office/powerpoint/2010/main" val="282830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a:t>Allow core routers/networking devices to switch packets based on some simplified header </a:t>
            </a:r>
          </a:p>
          <a:p>
            <a:pPr marL="171450" indent="-171450">
              <a:buFont typeface="Arial" pitchFamily="34" charset="0"/>
              <a:buChar char="•"/>
            </a:pPr>
            <a:r>
              <a:rPr lang="en-US" dirty="0"/>
              <a:t>Leverage hardware so that simple forwarding paradigm can be used</a:t>
            </a:r>
          </a:p>
          <a:p>
            <a:pPr marL="171450" indent="-171450">
              <a:buFont typeface="Arial" pitchFamily="34" charset="0"/>
              <a:buChar char="•"/>
            </a:pPr>
            <a:r>
              <a:rPr lang="en-US" dirty="0"/>
              <a:t>It has evolved a long way from the original goal. </a:t>
            </a:r>
          </a:p>
          <a:p>
            <a:pPr marL="0" indent="0">
              <a:buFont typeface="Arial" pitchFamily="34" charset="0"/>
              <a:buNone/>
            </a:pPr>
            <a:endParaRPr lang="en-US" dirty="0"/>
          </a:p>
          <a:p>
            <a:pPr>
              <a:lnSpc>
                <a:spcPct val="80000"/>
              </a:lnSpc>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extLst>
      <p:ext uri="{BB962C8B-B14F-4D97-AF65-F5344CB8AC3E}">
        <p14:creationId xmlns:p14="http://schemas.microsoft.com/office/powerpoint/2010/main" val="292674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another option</a:t>
            </a:r>
            <a:r>
              <a:rPr lang="en-US" sz="1200" baseline="0" dirty="0"/>
              <a:t> for an Overview slides using transitions.</a:t>
            </a:r>
            <a:endParaRPr lang="en-US" sz="1200"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28</a:t>
            </a:fld>
            <a:endParaRPr lang="en-US"/>
          </a:p>
        </p:txBody>
      </p:sp>
    </p:spTree>
    <p:extLst>
      <p:ext uri="{BB962C8B-B14F-4D97-AF65-F5344CB8AC3E}">
        <p14:creationId xmlns:p14="http://schemas.microsoft.com/office/powerpoint/2010/main" val="2734247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Extended</a:t>
            </a:r>
            <a:r>
              <a:rPr lang="en-US" baseline="0" dirty="0"/>
              <a:t> Discovery might be used </a:t>
            </a:r>
            <a:r>
              <a:rPr lang="en-US" baseline="0"/>
              <a:t>to support LDP Sessions between Non-Directly Connected LSRs</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33</a:t>
            </a:fld>
            <a:endParaRPr lang="en-US" dirty="0"/>
          </a:p>
        </p:txBody>
      </p:sp>
    </p:spTree>
    <p:extLst>
      <p:ext uri="{BB962C8B-B14F-4D97-AF65-F5344CB8AC3E}">
        <p14:creationId xmlns:p14="http://schemas.microsoft.com/office/powerpoint/2010/main" val="357986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Basic Discovery, which is symmetric, Extended Discovery</a:t>
            </a:r>
          </a:p>
          <a:p>
            <a:r>
              <a:rPr lang="en-US" dirty="0"/>
              <a:t>is asymmetric.</a:t>
            </a:r>
          </a:p>
        </p:txBody>
      </p:sp>
      <p:sp>
        <p:nvSpPr>
          <p:cNvPr id="4" name="Slide Number Placeholder 3"/>
          <p:cNvSpPr>
            <a:spLocks noGrp="1"/>
          </p:cNvSpPr>
          <p:nvPr>
            <p:ph type="sldNum" sz="quarter" idx="10"/>
          </p:nvPr>
        </p:nvSpPr>
        <p:spPr/>
        <p:txBody>
          <a:bodyPr/>
          <a:lstStyle/>
          <a:p>
            <a:fld id="{75693FD4-8F83-4EF7-AC3F-0DC0388986B0}" type="slidenum">
              <a:rPr lang="en-US" smtClean="0"/>
              <a:pPr/>
              <a:t>34</a:t>
            </a:fld>
            <a:endParaRPr lang="en-US" dirty="0"/>
          </a:p>
        </p:txBody>
      </p:sp>
    </p:spTree>
    <p:extLst>
      <p:ext uri="{BB962C8B-B14F-4D97-AF65-F5344CB8AC3E}">
        <p14:creationId xmlns:p14="http://schemas.microsoft.com/office/powerpoint/2010/main" val="139540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connection is established, if LSR1 is playing the active</a:t>
            </a:r>
          </a:p>
          <a:p>
            <a:r>
              <a:rPr lang="en-US" dirty="0"/>
              <a:t>role, it initiates negotiation of session parameters by sending an</a:t>
            </a:r>
          </a:p>
          <a:p>
            <a:r>
              <a:rPr lang="en-US" dirty="0"/>
              <a:t>Initialization message to LSR2. If LSR1 is passive, it waits for</a:t>
            </a:r>
          </a:p>
          <a:p>
            <a:r>
              <a:rPr lang="en-US" dirty="0"/>
              <a:t>LSR2 to initiate the parameter negotiation.</a:t>
            </a:r>
          </a:p>
        </p:txBody>
      </p:sp>
      <p:sp>
        <p:nvSpPr>
          <p:cNvPr id="4" name="Slide Number Placeholder 3"/>
          <p:cNvSpPr>
            <a:spLocks noGrp="1"/>
          </p:cNvSpPr>
          <p:nvPr>
            <p:ph type="sldNum" sz="quarter" idx="10"/>
          </p:nvPr>
        </p:nvSpPr>
        <p:spPr/>
        <p:txBody>
          <a:bodyPr/>
          <a:lstStyle/>
          <a:p>
            <a:fld id="{75693FD4-8F83-4EF7-AC3F-0DC0388986B0}" type="slidenum">
              <a:rPr lang="en-US" smtClean="0"/>
              <a:pPr/>
              <a:t>35</a:t>
            </a:fld>
            <a:endParaRPr lang="en-US" dirty="0"/>
          </a:p>
        </p:txBody>
      </p:sp>
    </p:spTree>
    <p:extLst>
      <p:ext uri="{BB962C8B-B14F-4D97-AF65-F5344CB8AC3E}">
        <p14:creationId xmlns:p14="http://schemas.microsoft.com/office/powerpoint/2010/main" val="1489231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Ordered LSP control </a:t>
            </a:r>
            <a:r>
              <a:rPr lang="en-US" baseline="0" dirty="0"/>
              <a:t>– the binding is advertised if LSR is the egress or the LSP to the target (prefix) exists.  </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37</a:t>
            </a:fld>
            <a:endParaRPr lang="en-US" dirty="0"/>
          </a:p>
        </p:txBody>
      </p:sp>
    </p:spTree>
    <p:extLst>
      <p:ext uri="{BB962C8B-B14F-4D97-AF65-F5344CB8AC3E}">
        <p14:creationId xmlns:p14="http://schemas.microsoft.com/office/powerpoint/2010/main" val="1516037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Conservative</a:t>
            </a:r>
            <a:r>
              <a:rPr lang="en-US" baseline="0" dirty="0"/>
              <a:t> Label Retention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41</a:t>
            </a:fld>
            <a:endParaRPr lang="en-US" dirty="0"/>
          </a:p>
        </p:txBody>
      </p:sp>
    </p:spTree>
    <p:extLst>
      <p:ext uri="{BB962C8B-B14F-4D97-AF65-F5344CB8AC3E}">
        <p14:creationId xmlns:p14="http://schemas.microsoft.com/office/powerpoint/2010/main" val="1557865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is another option</a:t>
            </a:r>
            <a:r>
              <a:rPr lang="en-US" sz="1200" baseline="0" dirty="0"/>
              <a:t> for an Overview slides using transitions.</a:t>
            </a:r>
            <a:endParaRPr lang="en-US" sz="1200"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43</a:t>
            </a:fld>
            <a:endParaRPr lang="en-US"/>
          </a:p>
        </p:txBody>
      </p:sp>
    </p:spTree>
    <p:extLst>
      <p:ext uri="{BB962C8B-B14F-4D97-AF65-F5344CB8AC3E}">
        <p14:creationId xmlns:p14="http://schemas.microsoft.com/office/powerpoint/2010/main" val="780975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RSVP</a:t>
            </a:r>
            <a:r>
              <a:rPr lang="en-US" baseline="0" dirty="0"/>
              <a:t> is easily extendable - there are objects that:</a:t>
            </a:r>
          </a:p>
          <a:p>
            <a:r>
              <a:rPr lang="en-US" baseline="0" dirty="0"/>
              <a:t>-- must cause an error if not supported;</a:t>
            </a:r>
          </a:p>
          <a:p>
            <a:r>
              <a:rPr lang="en-US" baseline="0" dirty="0"/>
              <a:t>-- can be dropped if not supported;</a:t>
            </a:r>
          </a:p>
          <a:p>
            <a:r>
              <a:rPr lang="en-US" baseline="0" dirty="0"/>
              <a:t>-- must be forwarded unmodified if unsupported.</a:t>
            </a:r>
          </a:p>
        </p:txBody>
      </p:sp>
      <p:sp>
        <p:nvSpPr>
          <p:cNvPr id="4" name="Slide Number Placeholder 3"/>
          <p:cNvSpPr>
            <a:spLocks noGrp="1"/>
          </p:cNvSpPr>
          <p:nvPr>
            <p:ph type="sldNum" sz="quarter" idx="10"/>
          </p:nvPr>
        </p:nvSpPr>
        <p:spPr/>
        <p:txBody>
          <a:bodyPr/>
          <a:lstStyle/>
          <a:p>
            <a:fld id="{75693FD4-8F83-4EF7-AC3F-0DC0388986B0}" type="slidenum">
              <a:rPr lang="en-US" smtClean="0"/>
              <a:pPr/>
              <a:t>44</a:t>
            </a:fld>
            <a:endParaRPr lang="en-US" dirty="0"/>
          </a:p>
        </p:txBody>
      </p:sp>
    </p:spTree>
    <p:extLst>
      <p:ext uri="{BB962C8B-B14F-4D97-AF65-F5344CB8AC3E}">
        <p14:creationId xmlns:p14="http://schemas.microsoft.com/office/powerpoint/2010/main" val="2336980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Each node that receives a </a:t>
            </a:r>
            <a:r>
              <a:rPr lang="en-US" sz="1200" b="0" i="0" u="none" strike="noStrike" kern="1200" baseline="0" dirty="0" err="1">
                <a:solidFill>
                  <a:schemeClr val="tx1"/>
                </a:solidFill>
                <a:latin typeface="+mn-lt"/>
                <a:ea typeface="+mn-ea"/>
                <a:cs typeface="+mn-cs"/>
              </a:rPr>
              <a:t>Resv</a:t>
            </a:r>
            <a:r>
              <a:rPr lang="en-US" sz="1200" b="0" i="0" u="none" strike="noStrike" kern="1200" baseline="0" dirty="0">
                <a:solidFill>
                  <a:schemeClr val="tx1"/>
                </a:solidFill>
                <a:latin typeface="+mn-lt"/>
                <a:ea typeface="+mn-ea"/>
                <a:cs typeface="+mn-cs"/>
              </a:rPr>
              <a:t> message containing a LABEL object uses</a:t>
            </a:r>
          </a:p>
          <a:p>
            <a:r>
              <a:rPr lang="en-US" sz="1200" b="0" i="0" u="none" strike="noStrike" kern="1200" baseline="0" dirty="0">
                <a:solidFill>
                  <a:schemeClr val="tx1"/>
                </a:solidFill>
                <a:latin typeface="+mn-lt"/>
                <a:ea typeface="+mn-ea"/>
                <a:cs typeface="+mn-cs"/>
              </a:rPr>
              <a:t>that label for outgoing traffic associated with this LSP tunnel. If</a:t>
            </a:r>
          </a:p>
          <a:p>
            <a:r>
              <a:rPr lang="en-US" sz="1200" b="0" i="0" u="none" strike="noStrike" kern="1200" baseline="0" dirty="0">
                <a:solidFill>
                  <a:schemeClr val="tx1"/>
                </a:solidFill>
                <a:latin typeface="+mn-lt"/>
                <a:ea typeface="+mn-ea"/>
                <a:cs typeface="+mn-cs"/>
              </a:rPr>
              <a:t>the node is not the sender, it allocates a new label and places that</a:t>
            </a:r>
          </a:p>
          <a:p>
            <a:r>
              <a:rPr lang="en-US" sz="1200" b="0" i="0" u="none" strike="noStrike" kern="1200" baseline="0" dirty="0">
                <a:solidFill>
                  <a:schemeClr val="tx1"/>
                </a:solidFill>
                <a:latin typeface="+mn-lt"/>
                <a:ea typeface="+mn-ea"/>
                <a:cs typeface="+mn-cs"/>
              </a:rPr>
              <a:t>label in the corresponding LABEL object of the </a:t>
            </a:r>
            <a:r>
              <a:rPr lang="en-US" sz="1200" b="0" i="0" u="none" strike="noStrike" kern="1200" baseline="0" dirty="0" err="1">
                <a:solidFill>
                  <a:schemeClr val="tx1"/>
                </a:solidFill>
                <a:latin typeface="+mn-lt"/>
                <a:ea typeface="+mn-ea"/>
                <a:cs typeface="+mn-cs"/>
              </a:rPr>
              <a:t>Resv</a:t>
            </a:r>
            <a:r>
              <a:rPr lang="en-US" sz="1200" b="0" i="0" u="none" strike="noStrike" kern="1200" baseline="0" dirty="0">
                <a:solidFill>
                  <a:schemeClr val="tx1"/>
                </a:solidFill>
                <a:latin typeface="+mn-lt"/>
                <a:ea typeface="+mn-ea"/>
                <a:cs typeface="+mn-cs"/>
              </a:rPr>
              <a:t> message which </a:t>
            </a:r>
          </a:p>
          <a:p>
            <a:r>
              <a:rPr lang="en-US" sz="1200" b="0" i="0" u="none" strike="noStrike" kern="1200" baseline="0" dirty="0">
                <a:solidFill>
                  <a:schemeClr val="tx1"/>
                </a:solidFill>
                <a:latin typeface="+mn-lt"/>
                <a:ea typeface="+mn-ea"/>
                <a:cs typeface="+mn-cs"/>
              </a:rPr>
              <a:t>This label also serves as</a:t>
            </a:r>
          </a:p>
          <a:p>
            <a:r>
              <a:rPr lang="en-US" sz="1200" b="0" i="0" u="none" strike="noStrike" kern="1200" baseline="0" dirty="0">
                <a:solidFill>
                  <a:schemeClr val="tx1"/>
                </a:solidFill>
                <a:latin typeface="+mn-lt"/>
                <a:ea typeface="+mn-ea"/>
                <a:cs typeface="+mn-cs"/>
              </a:rPr>
              <a:t>shorthand for the Filter Spec. The node can now update its "Incoming</a:t>
            </a:r>
          </a:p>
          <a:p>
            <a:r>
              <a:rPr lang="en-US" sz="1200" b="0" i="0" u="none" strike="noStrike" kern="1200" baseline="0" dirty="0">
                <a:solidFill>
                  <a:schemeClr val="tx1"/>
                </a:solidFill>
                <a:latin typeface="+mn-lt"/>
                <a:ea typeface="+mn-ea"/>
                <a:cs typeface="+mn-cs"/>
              </a:rPr>
              <a:t>Label Map" (ILM), which is used to map incoming labeled packets to a</a:t>
            </a:r>
          </a:p>
          <a:p>
            <a:r>
              <a:rPr lang="en-US" sz="1200" b="0" i="0" u="none" strike="noStrike" kern="1200" baseline="0" dirty="0">
                <a:solidFill>
                  <a:schemeClr val="tx1"/>
                </a:solidFill>
                <a:latin typeface="+mn-lt"/>
                <a:ea typeface="+mn-ea"/>
                <a:cs typeface="+mn-cs"/>
              </a:rPr>
              <a:t>"Next Hop Label Forwarding Entry" (NHLFE)it sends upstream to the PHOP.</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49</a:t>
            </a:fld>
            <a:endParaRPr lang="en-US" dirty="0"/>
          </a:p>
        </p:txBody>
      </p:sp>
    </p:spTree>
    <p:extLst>
      <p:ext uri="{BB962C8B-B14F-4D97-AF65-F5344CB8AC3E}">
        <p14:creationId xmlns:p14="http://schemas.microsoft.com/office/powerpoint/2010/main" val="278534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Path messages from different senders can each carry their own ERO,</a:t>
            </a:r>
          </a:p>
          <a:p>
            <a:r>
              <a:rPr lang="en-US" sz="1200" b="0" i="0" u="none" strike="noStrike" kern="1200" baseline="0" dirty="0">
                <a:solidFill>
                  <a:schemeClr val="tx1"/>
                </a:solidFill>
                <a:latin typeface="+mn-lt"/>
                <a:ea typeface="+mn-ea"/>
                <a:cs typeface="+mn-cs"/>
              </a:rPr>
              <a:t>and the paths taken by the senders can converge and diverge at any</a:t>
            </a:r>
          </a:p>
          <a:p>
            <a:r>
              <a:rPr lang="en-US" sz="1200" b="0" i="0" u="none" strike="noStrike" kern="1200" baseline="0" dirty="0">
                <a:solidFill>
                  <a:schemeClr val="tx1"/>
                </a:solidFill>
                <a:latin typeface="+mn-lt"/>
                <a:ea typeface="+mn-ea"/>
                <a:cs typeface="+mn-cs"/>
              </a:rPr>
              <a:t>point in the network topology. When Path messages have differing</a:t>
            </a:r>
          </a:p>
          <a:p>
            <a:r>
              <a:rPr lang="en-US" sz="1200" b="0" i="0" u="none" strike="noStrike" kern="1200" baseline="0" dirty="0">
                <a:solidFill>
                  <a:schemeClr val="tx1"/>
                </a:solidFill>
                <a:latin typeface="+mn-lt"/>
                <a:ea typeface="+mn-ea"/>
                <a:cs typeface="+mn-cs"/>
              </a:rPr>
              <a:t>EXPLICIT_ROUTE objects, separate LSPs for each EXPLICIT_ROUTE object</a:t>
            </a:r>
          </a:p>
          <a:p>
            <a:r>
              <a:rPr lang="en-US" sz="1200" b="0" i="0" u="none" strike="noStrike" kern="1200" baseline="0" dirty="0">
                <a:solidFill>
                  <a:schemeClr val="tx1"/>
                </a:solidFill>
                <a:latin typeface="+mn-lt"/>
                <a:ea typeface="+mn-ea"/>
                <a:cs typeface="+mn-cs"/>
              </a:rPr>
              <a:t>must be established.</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50</a:t>
            </a:fld>
            <a:endParaRPr lang="en-US" dirty="0"/>
          </a:p>
        </p:txBody>
      </p:sp>
    </p:spTree>
    <p:extLst>
      <p:ext uri="{BB962C8B-B14F-4D97-AF65-F5344CB8AC3E}">
        <p14:creationId xmlns:p14="http://schemas.microsoft.com/office/powerpoint/2010/main" val="3250228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a:t>IP</a:t>
            </a:r>
            <a:r>
              <a:rPr lang="en-US" baseline="0" dirty="0"/>
              <a:t> addresses are allocated hierarchically: IP addresses that share the same prefix often share the same next hop. This reduces the routing table size and enhances scalability</a:t>
            </a:r>
          </a:p>
          <a:p>
            <a:pPr marL="171450" indent="-171450">
              <a:buFont typeface="Arial" pitchFamily="34" charset="0"/>
              <a:buChar char="•"/>
            </a:pPr>
            <a:r>
              <a:rPr lang="en-US" baseline="0" dirty="0"/>
              <a:t>When looking up a DIP in the routing table, several entries with different prefixes may match it.</a:t>
            </a:r>
          </a:p>
          <a:p>
            <a:pPr marL="171450" indent="-171450">
              <a:buFont typeface="Arial" pitchFamily="34" charset="0"/>
              <a:buChar char="•"/>
            </a:pPr>
            <a:r>
              <a:rPr lang="en-US" baseline="0" dirty="0"/>
              <a:t>The entry chosen is the one with the Longest Prefix Match (LPM)</a:t>
            </a:r>
          </a:p>
          <a:p>
            <a:pPr marL="171450" indent="-171450">
              <a:buFont typeface="Arial" pitchFamily="34" charset="0"/>
              <a:buChar char="•"/>
            </a:pPr>
            <a:r>
              <a:rPr lang="en-US" baseline="0" dirty="0"/>
              <a:t>HW LPM implementation was problematic in the 90-s</a:t>
            </a:r>
          </a:p>
          <a:p>
            <a:pPr marL="171450" indent="-171450">
              <a:buFont typeface="Arial" pitchFamily="34" charset="0"/>
              <a:buChar char="•"/>
            </a:pPr>
            <a:r>
              <a:rPr lang="en-US" baseline="0" dirty="0"/>
              <a:t>Therefore Cisco suggested to add a fixed length identifier to IP packets to speed up routing decisions</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3</a:t>
            </a:fld>
            <a:endParaRPr lang="en-US" dirty="0"/>
          </a:p>
        </p:txBody>
      </p:sp>
    </p:spTree>
    <p:extLst>
      <p:ext uri="{BB962C8B-B14F-4D97-AF65-F5344CB8AC3E}">
        <p14:creationId xmlns:p14="http://schemas.microsoft.com/office/powerpoint/2010/main" val="364255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destination node of a label-switched path responds to a</a:t>
            </a:r>
          </a:p>
          <a:p>
            <a:r>
              <a:rPr lang="en-US" sz="1200" b="0" i="0" u="none" strike="noStrike" kern="1200" baseline="0" dirty="0">
                <a:solidFill>
                  <a:schemeClr val="tx1"/>
                </a:solidFill>
                <a:latin typeface="+mn-lt"/>
                <a:ea typeface="+mn-ea"/>
                <a:cs typeface="+mn-cs"/>
              </a:rPr>
              <a:t>LABEL_REQUEST by including a LABEL object in its response RSVP </a:t>
            </a:r>
            <a:r>
              <a:rPr lang="en-US" sz="1200" b="0" i="0" u="none" strike="noStrike" kern="1200" baseline="0" dirty="0" err="1">
                <a:solidFill>
                  <a:schemeClr val="tx1"/>
                </a:solidFill>
                <a:latin typeface="+mn-lt"/>
                <a:ea typeface="+mn-ea"/>
                <a:cs typeface="+mn-cs"/>
              </a:rPr>
              <a:t>Resv</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message.</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51</a:t>
            </a:fld>
            <a:endParaRPr lang="en-US" dirty="0"/>
          </a:p>
        </p:txBody>
      </p:sp>
    </p:spTree>
    <p:extLst>
      <p:ext uri="{BB962C8B-B14F-4D97-AF65-F5344CB8AC3E}">
        <p14:creationId xmlns:p14="http://schemas.microsoft.com/office/powerpoint/2010/main" val="3487957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can also be provided.</a:t>
            </a:r>
          </a:p>
        </p:txBody>
      </p:sp>
      <p:sp>
        <p:nvSpPr>
          <p:cNvPr id="4" name="Slide Number Placeholder 3"/>
          <p:cNvSpPr>
            <a:spLocks noGrp="1"/>
          </p:cNvSpPr>
          <p:nvPr>
            <p:ph type="sldNum" sz="quarter" idx="10"/>
          </p:nvPr>
        </p:nvSpPr>
        <p:spPr/>
        <p:txBody>
          <a:bodyPr/>
          <a:lstStyle/>
          <a:p>
            <a:fld id="{75693FD4-8F83-4EF7-AC3F-0DC0388986B0}" type="slidenum">
              <a:rPr lang="en-US" smtClean="0"/>
              <a:pPr/>
              <a:t>54</a:t>
            </a:fld>
            <a:endParaRPr lang="en-US" dirty="0"/>
          </a:p>
        </p:txBody>
      </p:sp>
    </p:spTree>
    <p:extLst>
      <p:ext uri="{BB962C8B-B14F-4D97-AF65-F5344CB8AC3E}">
        <p14:creationId xmlns:p14="http://schemas.microsoft.com/office/powerpoint/2010/main" val="797219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make-before-break</a:t>
            </a:r>
            <a:r>
              <a:rPr lang="en-US" baseline="0" dirty="0"/>
              <a:t> two LSPs shall have the very similar identities:</a:t>
            </a:r>
          </a:p>
          <a:p>
            <a:r>
              <a:rPr lang="en-US" baseline="0" dirty="0"/>
              <a:t>The same Session object;</a:t>
            </a:r>
          </a:p>
          <a:p>
            <a:r>
              <a:rPr lang="en-US" baseline="0" dirty="0"/>
              <a:t>Sender Template differs only in LSP ID.</a:t>
            </a:r>
            <a:endParaRPr lang="en-US"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56</a:t>
            </a:fld>
            <a:endParaRPr lang="en-US" dirty="0"/>
          </a:p>
        </p:txBody>
      </p:sp>
    </p:spTree>
    <p:extLst>
      <p:ext uri="{BB962C8B-B14F-4D97-AF65-F5344CB8AC3E}">
        <p14:creationId xmlns:p14="http://schemas.microsoft.com/office/powerpoint/2010/main" val="195851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combination of the LSP_TUNNEL SESSION object and the SE</a:t>
            </a:r>
          </a:p>
          <a:p>
            <a:r>
              <a:rPr lang="en-US" sz="1200" b="0" i="0" u="none" strike="noStrike" kern="1200" baseline="0" dirty="0">
                <a:solidFill>
                  <a:schemeClr val="tx1"/>
                </a:solidFill>
                <a:latin typeface="+mn-lt"/>
                <a:ea typeface="+mn-ea"/>
                <a:cs typeface="+mn-cs"/>
              </a:rPr>
              <a:t>reservation style naturally accommodates smooth transitions in</a:t>
            </a:r>
          </a:p>
          <a:p>
            <a:r>
              <a:rPr lang="en-US" sz="1200" b="0" i="0" u="none" strike="noStrike" kern="1200" baseline="0" dirty="0">
                <a:solidFill>
                  <a:schemeClr val="tx1"/>
                </a:solidFill>
                <a:latin typeface="+mn-lt"/>
                <a:ea typeface="+mn-ea"/>
                <a:cs typeface="+mn-cs"/>
              </a:rPr>
              <a:t>bandwidth and routing. The idea is that the old and new LSP tunnels</a:t>
            </a:r>
          </a:p>
          <a:p>
            <a:r>
              <a:rPr lang="en-US" sz="1200" b="0" i="0" u="none" strike="noStrike" kern="1200" baseline="0" dirty="0">
                <a:solidFill>
                  <a:schemeClr val="tx1"/>
                </a:solidFill>
                <a:latin typeface="+mn-lt"/>
                <a:ea typeface="+mn-ea"/>
                <a:cs typeface="+mn-cs"/>
              </a:rPr>
              <a:t>share resources along links which they have in common.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58</a:t>
            </a:fld>
            <a:endParaRPr lang="en-US" dirty="0"/>
          </a:p>
        </p:txBody>
      </p:sp>
    </p:spTree>
    <p:extLst>
      <p:ext uri="{BB962C8B-B14F-4D97-AF65-F5344CB8AC3E}">
        <p14:creationId xmlns:p14="http://schemas.microsoft.com/office/powerpoint/2010/main" val="691845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after a session has been successfully established, the sender</a:t>
            </a:r>
          </a:p>
          <a:p>
            <a:r>
              <a:rPr lang="en-US" sz="1200" b="0" i="0" u="none" strike="noStrike" kern="1200" baseline="0" dirty="0">
                <a:solidFill>
                  <a:schemeClr val="tx1"/>
                </a:solidFill>
                <a:latin typeface="+mn-lt"/>
                <a:ea typeface="+mn-ea"/>
                <a:cs typeface="+mn-cs"/>
              </a:rPr>
              <a:t>node discovers a better route, the sender can dynamically reroute the</a:t>
            </a:r>
          </a:p>
          <a:p>
            <a:r>
              <a:rPr lang="en-US" sz="1200" b="0" i="0" u="none" strike="noStrike" kern="1200" baseline="0" dirty="0">
                <a:solidFill>
                  <a:schemeClr val="tx1"/>
                </a:solidFill>
                <a:latin typeface="+mn-lt"/>
                <a:ea typeface="+mn-ea"/>
                <a:cs typeface="+mn-cs"/>
              </a:rPr>
              <a:t>session by simply changing the EXPLICIT_ROUTE object.</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60</a:t>
            </a:fld>
            <a:endParaRPr lang="en-US" dirty="0"/>
          </a:p>
        </p:txBody>
      </p:sp>
    </p:spTree>
    <p:extLst>
      <p:ext uri="{BB962C8B-B14F-4D97-AF65-F5344CB8AC3E}">
        <p14:creationId xmlns:p14="http://schemas.microsoft.com/office/powerpoint/2010/main" val="3311248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61</a:t>
            </a:fld>
            <a:endParaRPr lang="en-US"/>
          </a:p>
        </p:txBody>
      </p:sp>
    </p:spTree>
    <p:extLst>
      <p:ext uri="{BB962C8B-B14F-4D97-AF65-F5344CB8AC3E}">
        <p14:creationId xmlns:p14="http://schemas.microsoft.com/office/powerpoint/2010/main" val="2738872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63</a:t>
            </a:fld>
            <a:endParaRPr lang="en-US" dirty="0"/>
          </a:p>
        </p:txBody>
      </p:sp>
    </p:spTree>
    <p:extLst>
      <p:ext uri="{BB962C8B-B14F-4D97-AF65-F5344CB8AC3E}">
        <p14:creationId xmlns:p14="http://schemas.microsoft.com/office/powerpoint/2010/main" val="2017209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network resources that I have, how can I keep all my</a:t>
            </a:r>
          </a:p>
          <a:p>
            <a:r>
              <a:rPr lang="en-US" dirty="0"/>
              <a:t>users happy? Can I sell more services without adversely affecting my current users?</a:t>
            </a:r>
          </a:p>
          <a:p>
            <a:r>
              <a:rPr lang="en-US" dirty="0"/>
              <a:t>How can I avoid the situation where some network resources are severely overused</a:t>
            </a:r>
          </a:p>
          <a:p>
            <a:r>
              <a:rPr lang="en-US" dirty="0"/>
              <a:t>while others are underused or not used at all? What network assets can I add,</a:t>
            </a:r>
          </a:p>
          <a:p>
            <a:r>
              <a:rPr lang="en-US" dirty="0"/>
              <a:t>and where do I need to add them, in order to improve my network performance?</a:t>
            </a:r>
          </a:p>
          <a:p>
            <a:r>
              <a:rPr lang="en-US" dirty="0"/>
              <a:t>How can I protect the services that I sell from network outages? </a:t>
            </a:r>
          </a:p>
        </p:txBody>
      </p:sp>
      <p:sp>
        <p:nvSpPr>
          <p:cNvPr id="4" name="Slide Number Placeholder 3"/>
          <p:cNvSpPr>
            <a:spLocks noGrp="1"/>
          </p:cNvSpPr>
          <p:nvPr>
            <p:ph type="sldNum" sz="quarter" idx="10"/>
          </p:nvPr>
        </p:nvSpPr>
        <p:spPr/>
        <p:txBody>
          <a:bodyPr/>
          <a:lstStyle/>
          <a:p>
            <a:fld id="{75693FD4-8F83-4EF7-AC3F-0DC0388986B0}" type="slidenum">
              <a:rPr lang="en-US" smtClean="0"/>
              <a:pPr/>
              <a:t>64</a:t>
            </a:fld>
            <a:endParaRPr lang="en-US" dirty="0"/>
          </a:p>
        </p:txBody>
      </p:sp>
    </p:spTree>
    <p:extLst>
      <p:ext uri="{BB962C8B-B14F-4D97-AF65-F5344CB8AC3E}">
        <p14:creationId xmlns:p14="http://schemas.microsoft.com/office/powerpoint/2010/main" val="1994841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MPLS Traffic engineering protocols allow nodes to advertise not just their</a:t>
            </a:r>
          </a:p>
          <a:p>
            <a:r>
              <a:rPr lang="en-US" dirty="0"/>
              <a:t>presence and topological connectivity, but attributes of their links as well. This</a:t>
            </a:r>
          </a:p>
          <a:p>
            <a:r>
              <a:rPr lang="en-US" dirty="0"/>
              <a:t>makes it possible for provider network edge nodes or off-line path computation</a:t>
            </a:r>
          </a:p>
          <a:p>
            <a:r>
              <a:rPr lang="en-US" dirty="0"/>
              <a:t>elements to compute paths with the necessary constraints; therefore, services</a:t>
            </a:r>
          </a:p>
          <a:p>
            <a:r>
              <a:rPr lang="en-US" dirty="0"/>
              <a:t>taking the paths have a good likelihood to be successfully established and</a:t>
            </a:r>
          </a:p>
          <a:p>
            <a:r>
              <a:rPr lang="en-US" dirty="0"/>
              <a:t>operational.</a:t>
            </a:r>
          </a:p>
        </p:txBody>
      </p:sp>
      <p:sp>
        <p:nvSpPr>
          <p:cNvPr id="4" name="Slide Number Placeholder 3"/>
          <p:cNvSpPr>
            <a:spLocks noGrp="1"/>
          </p:cNvSpPr>
          <p:nvPr>
            <p:ph type="sldNum" sz="quarter" idx="10"/>
          </p:nvPr>
        </p:nvSpPr>
        <p:spPr/>
        <p:txBody>
          <a:bodyPr/>
          <a:lstStyle/>
          <a:p>
            <a:fld id="{75693FD4-8F83-4EF7-AC3F-0DC0388986B0}" type="slidenum">
              <a:rPr lang="en-US" smtClean="0"/>
              <a:pPr/>
              <a:t>68</a:t>
            </a:fld>
            <a:endParaRPr lang="en-US" dirty="0"/>
          </a:p>
        </p:txBody>
      </p:sp>
    </p:spTree>
    <p:extLst>
      <p:ext uri="{BB962C8B-B14F-4D97-AF65-F5344CB8AC3E}">
        <p14:creationId xmlns:p14="http://schemas.microsoft.com/office/powerpoint/2010/main" val="2796016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 Link Advertisement shall be consistent</a:t>
            </a:r>
          </a:p>
        </p:txBody>
      </p:sp>
      <p:sp>
        <p:nvSpPr>
          <p:cNvPr id="4" name="Slide Number Placeholder 3"/>
          <p:cNvSpPr>
            <a:spLocks noGrp="1"/>
          </p:cNvSpPr>
          <p:nvPr>
            <p:ph type="sldNum" sz="quarter" idx="10"/>
          </p:nvPr>
        </p:nvSpPr>
        <p:spPr/>
        <p:txBody>
          <a:bodyPr/>
          <a:lstStyle/>
          <a:p>
            <a:fld id="{75693FD4-8F83-4EF7-AC3F-0DC0388986B0}" type="slidenum">
              <a:rPr lang="en-US" smtClean="0"/>
              <a:pPr/>
              <a:t>69</a:t>
            </a:fld>
            <a:endParaRPr lang="en-US" dirty="0"/>
          </a:p>
        </p:txBody>
      </p:sp>
    </p:spTree>
    <p:extLst>
      <p:ext uri="{BB962C8B-B14F-4D97-AF65-F5344CB8AC3E}">
        <p14:creationId xmlns:p14="http://schemas.microsoft.com/office/powerpoint/2010/main" val="412419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Official definition</a:t>
            </a:r>
            <a:r>
              <a:rPr lang="en-US" baseline="0" dirty="0"/>
              <a:t> (from RFC3031):  The path through one or more LSRs at one</a:t>
            </a:r>
          </a:p>
          <a:p>
            <a:r>
              <a:rPr lang="en-US" baseline="0" dirty="0"/>
              <a:t>level of the hierarchy followed by a packets in a particular FEC.</a:t>
            </a:r>
            <a:endParaRPr lang="en-US"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dirty="0"/>
          </a:p>
        </p:txBody>
      </p:sp>
    </p:spTree>
    <p:extLst>
      <p:ext uri="{BB962C8B-B14F-4D97-AF65-F5344CB8AC3E}">
        <p14:creationId xmlns:p14="http://schemas.microsoft.com/office/powerpoint/2010/main" val="1433438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70</a:t>
            </a:fld>
            <a:endParaRPr lang="en-US" dirty="0"/>
          </a:p>
        </p:txBody>
      </p:sp>
    </p:spTree>
    <p:extLst>
      <p:ext uri="{BB962C8B-B14F-4D97-AF65-F5344CB8AC3E}">
        <p14:creationId xmlns:p14="http://schemas.microsoft.com/office/powerpoint/2010/main" val="2106034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Traffic engineering metric attribute is used as a cost of the arc</a:t>
            </a:r>
          </a:p>
          <a:p>
            <a:r>
              <a:rPr lang="en-US" dirty="0"/>
              <a:t>that represents the TE link on the TE network graph in the direction from</a:t>
            </a:r>
          </a:p>
          <a:p>
            <a:r>
              <a:rPr lang="en-US" dirty="0"/>
              <a:t>the data switch with which the advertising controller is associated.</a:t>
            </a:r>
          </a:p>
          <a:p>
            <a:endParaRPr lang="en-US" dirty="0"/>
          </a:p>
          <a:p>
            <a:r>
              <a:rPr lang="en-US" dirty="0"/>
              <a:t>The Administrative group attribute is a 32-bit number that may be advertised</a:t>
            </a:r>
          </a:p>
          <a:p>
            <a:r>
              <a:rPr lang="en-US" dirty="0"/>
              <a:t>for a TE link</a:t>
            </a:r>
          </a:p>
          <a:p>
            <a:endParaRPr lang="en-US" dirty="0"/>
          </a:p>
          <a:p>
            <a:r>
              <a:rPr lang="en-US" dirty="0"/>
              <a:t>The Link protection type attribute represents the TE link protection</a:t>
            </a:r>
          </a:p>
          <a:p>
            <a:r>
              <a:rPr lang="en-US" dirty="0"/>
              <a:t>capabilities.</a:t>
            </a:r>
          </a:p>
          <a:p>
            <a:endParaRPr lang="en-US" dirty="0"/>
          </a:p>
          <a:p>
            <a:r>
              <a:rPr lang="en-US" dirty="0"/>
              <a:t>The Shared Risk Link Group attribute identifies all SRLGs to which the link</a:t>
            </a:r>
          </a:p>
          <a:p>
            <a:r>
              <a:rPr lang="en-US" dirty="0"/>
              <a:t>belongs. As mentioned earlier, several links can constitute an SRLG if they share</a:t>
            </a:r>
          </a:p>
          <a:p>
            <a:r>
              <a:rPr lang="en-US" dirty="0"/>
              <a:t>a network resource whose failure may affect all links in the group. </a:t>
            </a:r>
          </a:p>
          <a:p>
            <a:endParaRPr lang="en-US"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71</a:t>
            </a:fld>
            <a:endParaRPr lang="en-US" dirty="0"/>
          </a:p>
        </p:txBody>
      </p:sp>
    </p:spTree>
    <p:extLst>
      <p:ext uri="{BB962C8B-B14F-4D97-AF65-F5344CB8AC3E}">
        <p14:creationId xmlns:p14="http://schemas.microsoft.com/office/powerpoint/2010/main" val="4136520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TE link</a:t>
            </a:r>
            <a:r>
              <a:rPr lang="en-US" baseline="0" dirty="0"/>
              <a:t> </a:t>
            </a:r>
            <a:r>
              <a:rPr lang="en-US" dirty="0"/>
              <a:t>attribute is encoded as a separate sub-TLV</a:t>
            </a:r>
          </a:p>
        </p:txBody>
      </p:sp>
      <p:sp>
        <p:nvSpPr>
          <p:cNvPr id="4" name="Slide Number Placeholder 3"/>
          <p:cNvSpPr>
            <a:spLocks noGrp="1"/>
          </p:cNvSpPr>
          <p:nvPr>
            <p:ph type="sldNum" sz="quarter" idx="10"/>
          </p:nvPr>
        </p:nvSpPr>
        <p:spPr/>
        <p:txBody>
          <a:bodyPr/>
          <a:lstStyle/>
          <a:p>
            <a:fld id="{75693FD4-8F83-4EF7-AC3F-0DC0388986B0}" type="slidenum">
              <a:rPr lang="en-US" smtClean="0"/>
              <a:pPr/>
              <a:t>73</a:t>
            </a:fld>
            <a:endParaRPr lang="en-US" dirty="0"/>
          </a:p>
        </p:txBody>
      </p:sp>
    </p:spTree>
    <p:extLst>
      <p:ext uri="{BB962C8B-B14F-4D97-AF65-F5344CB8AC3E}">
        <p14:creationId xmlns:p14="http://schemas.microsoft.com/office/powerpoint/2010/main" val="1146910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a:t>TE link</a:t>
            </a:r>
            <a:r>
              <a:rPr lang="en-US" baseline="0"/>
              <a:t> </a:t>
            </a:r>
            <a:r>
              <a:rPr lang="en-US"/>
              <a:t>attribute </a:t>
            </a:r>
            <a:r>
              <a:rPr lang="en-US" dirty="0"/>
              <a:t>is encoded as a separate sub-TLV</a:t>
            </a:r>
          </a:p>
        </p:txBody>
      </p:sp>
      <p:sp>
        <p:nvSpPr>
          <p:cNvPr id="4" name="Slide Number Placeholder 3"/>
          <p:cNvSpPr>
            <a:spLocks noGrp="1"/>
          </p:cNvSpPr>
          <p:nvPr>
            <p:ph type="sldNum" sz="quarter" idx="10"/>
          </p:nvPr>
        </p:nvSpPr>
        <p:spPr/>
        <p:txBody>
          <a:bodyPr/>
          <a:lstStyle/>
          <a:p>
            <a:fld id="{75693FD4-8F83-4EF7-AC3F-0DC0388986B0}" type="slidenum">
              <a:rPr lang="en-US" smtClean="0"/>
              <a:pPr/>
              <a:t>74</a:t>
            </a:fld>
            <a:endParaRPr lang="en-US" dirty="0"/>
          </a:p>
        </p:txBody>
      </p:sp>
    </p:spTree>
    <p:extLst>
      <p:ext uri="{BB962C8B-B14F-4D97-AF65-F5344CB8AC3E}">
        <p14:creationId xmlns:p14="http://schemas.microsoft.com/office/powerpoint/2010/main" val="2824847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Nodes - (</a:t>
            </a:r>
            <a:r>
              <a:rPr lang="en-US" dirty="0" err="1"/>
              <a:t>crossconnects</a:t>
            </a:r>
            <a:r>
              <a:rPr lang="en-US" dirty="0"/>
              <a:t>, add-drop multiplexers, and so forth) that are capable of originating,</a:t>
            </a:r>
          </a:p>
          <a:p>
            <a:r>
              <a:rPr lang="en-US" dirty="0"/>
              <a:t>terminating, and/or switching user data traffic; </a:t>
            </a:r>
          </a:p>
        </p:txBody>
      </p:sp>
      <p:sp>
        <p:nvSpPr>
          <p:cNvPr id="4" name="Slide Number Placeholder 3"/>
          <p:cNvSpPr>
            <a:spLocks noGrp="1"/>
          </p:cNvSpPr>
          <p:nvPr>
            <p:ph type="sldNum" sz="quarter" idx="10"/>
          </p:nvPr>
        </p:nvSpPr>
        <p:spPr/>
        <p:txBody>
          <a:bodyPr/>
          <a:lstStyle/>
          <a:p>
            <a:fld id="{75693FD4-8F83-4EF7-AC3F-0DC0388986B0}" type="slidenum">
              <a:rPr lang="en-US" smtClean="0"/>
              <a:pPr/>
              <a:t>78</a:t>
            </a:fld>
            <a:endParaRPr lang="en-US" dirty="0"/>
          </a:p>
        </p:txBody>
      </p:sp>
    </p:spTree>
    <p:extLst>
      <p:ext uri="{BB962C8B-B14F-4D97-AF65-F5344CB8AC3E}">
        <p14:creationId xmlns:p14="http://schemas.microsoft.com/office/powerpoint/2010/main" val="3189658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80</a:t>
            </a:fld>
            <a:endParaRPr lang="en-US" dirty="0"/>
          </a:p>
        </p:txBody>
      </p:sp>
    </p:spTree>
    <p:extLst>
      <p:ext uri="{BB962C8B-B14F-4D97-AF65-F5344CB8AC3E}">
        <p14:creationId xmlns:p14="http://schemas.microsoft.com/office/powerpoint/2010/main" val="1133535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81</a:t>
            </a:fld>
            <a:endParaRPr lang="en-US" dirty="0"/>
          </a:p>
        </p:txBody>
      </p:sp>
    </p:spTree>
    <p:extLst>
      <p:ext uri="{BB962C8B-B14F-4D97-AF65-F5344CB8AC3E}">
        <p14:creationId xmlns:p14="http://schemas.microsoft.com/office/powerpoint/2010/main" val="3114647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CBR problem is known to be intractable;</a:t>
            </a:r>
          </a:p>
          <a:p>
            <a:r>
              <a:rPr lang="en-US" dirty="0"/>
              <a:t>In practice, heuristics are</a:t>
            </a:r>
            <a:r>
              <a:rPr lang="en-US" baseline="0" dirty="0"/>
              <a:t> used.</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90</a:t>
            </a:fld>
            <a:endParaRPr lang="en-US" dirty="0"/>
          </a:p>
        </p:txBody>
      </p:sp>
    </p:spTree>
    <p:extLst>
      <p:ext uri="{BB962C8B-B14F-4D97-AF65-F5344CB8AC3E}">
        <p14:creationId xmlns:p14="http://schemas.microsoft.com/office/powerpoint/2010/main" val="763125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 Just as in the method described earlier that uses a modified single-pair</a:t>
            </a:r>
          </a:p>
          <a:p>
            <a:r>
              <a:rPr lang="en-US" dirty="0"/>
              <a:t>shortest path algorithm, path attributes/constraints must be differentiated</a:t>
            </a:r>
          </a:p>
          <a:p>
            <a:r>
              <a:rPr lang="en-US" dirty="0"/>
              <a:t>depending on whether all links contribute to the path attribute in the same way.</a:t>
            </a:r>
          </a:p>
          <a:p>
            <a:r>
              <a:rPr lang="en-US" dirty="0"/>
              <a:t>If not, paths cannot be discarded when the path constraint is violated until they</a:t>
            </a:r>
          </a:p>
          <a:p>
            <a:r>
              <a:rPr lang="en-US" dirty="0"/>
              <a:t>reach the destination.</a:t>
            </a:r>
          </a:p>
        </p:txBody>
      </p:sp>
      <p:sp>
        <p:nvSpPr>
          <p:cNvPr id="4" name="Slide Number Placeholder 3"/>
          <p:cNvSpPr>
            <a:spLocks noGrp="1"/>
          </p:cNvSpPr>
          <p:nvPr>
            <p:ph type="sldNum" sz="quarter" idx="10"/>
          </p:nvPr>
        </p:nvSpPr>
        <p:spPr/>
        <p:txBody>
          <a:bodyPr/>
          <a:lstStyle/>
          <a:p>
            <a:fld id="{75693FD4-8F83-4EF7-AC3F-0DC0388986B0}" type="slidenum">
              <a:rPr lang="en-US" smtClean="0"/>
              <a:pPr/>
              <a:t>97</a:t>
            </a:fld>
            <a:endParaRPr lang="en-US" dirty="0"/>
          </a:p>
        </p:txBody>
      </p:sp>
    </p:spTree>
    <p:extLst>
      <p:ext uri="{BB962C8B-B14F-4D97-AF65-F5344CB8AC3E}">
        <p14:creationId xmlns:p14="http://schemas.microsoft.com/office/powerpoint/2010/main" val="863665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an NNHOP backup tunnel also provides protection against a</a:t>
            </a:r>
          </a:p>
          <a:p>
            <a:r>
              <a:rPr lang="en-US" dirty="0"/>
              <a:t>failure of the immediate downstream link; thus, protection-wise, it is better than</a:t>
            </a:r>
          </a:p>
          <a:p>
            <a:r>
              <a:rPr lang="en-US" dirty="0"/>
              <a:t>an NHOP backup tunnel.</a:t>
            </a:r>
          </a:p>
        </p:txBody>
      </p:sp>
      <p:sp>
        <p:nvSpPr>
          <p:cNvPr id="4" name="Slide Number Placeholder 3"/>
          <p:cNvSpPr>
            <a:spLocks noGrp="1"/>
          </p:cNvSpPr>
          <p:nvPr>
            <p:ph type="sldNum" sz="quarter" idx="10"/>
          </p:nvPr>
        </p:nvSpPr>
        <p:spPr/>
        <p:txBody>
          <a:bodyPr/>
          <a:lstStyle/>
          <a:p>
            <a:fld id="{75693FD4-8F83-4EF7-AC3F-0DC0388986B0}" type="slidenum">
              <a:rPr lang="en-US" smtClean="0"/>
              <a:pPr/>
              <a:t>100</a:t>
            </a:fld>
            <a:endParaRPr lang="en-US" dirty="0"/>
          </a:p>
        </p:txBody>
      </p:sp>
    </p:spTree>
    <p:extLst>
      <p:ext uri="{BB962C8B-B14F-4D97-AF65-F5344CB8AC3E}">
        <p14:creationId xmlns:p14="http://schemas.microsoft.com/office/powerpoint/2010/main" val="2465379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9</a:t>
            </a:fld>
            <a:endParaRPr lang="en-US" dirty="0"/>
          </a:p>
        </p:txBody>
      </p:sp>
    </p:spTree>
    <p:extLst>
      <p:ext uri="{BB962C8B-B14F-4D97-AF65-F5344CB8AC3E}">
        <p14:creationId xmlns:p14="http://schemas.microsoft.com/office/powerpoint/2010/main" val="1868034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0963" name="Rectangle 25"/>
          <p:cNvSpPr>
            <a:spLocks noGrp="1" noChangeArrowheads="1"/>
          </p:cNvSpPr>
          <p:nvPr>
            <p:ph type="ftr" sz="quarter" idx="4"/>
          </p:nvPr>
        </p:nvSpPr>
        <p:spPr>
          <a:noFill/>
        </p:spPr>
        <p:txBody>
          <a:bodyPr/>
          <a:lstStyle/>
          <a:p>
            <a:r>
              <a:rPr lang="en-US" dirty="0"/>
              <a:t>Microsoft Confidential</a:t>
            </a:r>
          </a:p>
        </p:txBody>
      </p:sp>
      <p:sp>
        <p:nvSpPr>
          <p:cNvPr id="40964" name="Rectangle 26"/>
          <p:cNvSpPr>
            <a:spLocks noGrp="1" noChangeArrowheads="1"/>
          </p:cNvSpPr>
          <p:nvPr>
            <p:ph type="sldNum" sz="quarter" idx="5"/>
          </p:nvPr>
        </p:nvSpPr>
        <p:spPr>
          <a:noFill/>
        </p:spPr>
        <p:txBody>
          <a:bodyPr/>
          <a:lstStyle/>
          <a:p>
            <a:fld id="{85CEDE57-F8FE-4B43-B511-2E9F76624F74}" type="slidenum">
              <a:rPr lang="en-US" smtClean="0"/>
              <a:pPr/>
              <a:t>105</a:t>
            </a:fld>
            <a:endParaRPr lang="en-US" dirty="0"/>
          </a:p>
        </p:txBody>
      </p:sp>
      <p:sp>
        <p:nvSpPr>
          <p:cNvPr id="40965" name="Rectangle 2"/>
          <p:cNvSpPr>
            <a:spLocks noGrp="1" noRot="1" noChangeAspect="1" noChangeArrowheads="1" noTextEdit="1"/>
          </p:cNvSpPr>
          <p:nvPr>
            <p:ph type="sldImg"/>
          </p:nvPr>
        </p:nvSpPr>
        <p:spPr>
          <a:xfrm>
            <a:off x="1157288" y="449263"/>
            <a:ext cx="4541837" cy="3408362"/>
          </a:xfrm>
          <a:ln/>
        </p:spPr>
      </p:sp>
      <p:sp>
        <p:nvSpPr>
          <p:cNvPr id="40966" name="Rectangle 3"/>
          <p:cNvSpPr>
            <a:spLocks noGrp="1" noChangeArrowheads="1"/>
          </p:cNvSpPr>
          <p:nvPr>
            <p:ph type="body" idx="1"/>
          </p:nvPr>
        </p:nvSpPr>
        <p:spPr>
          <a:xfrm>
            <a:off x="307492" y="4139472"/>
            <a:ext cx="6261652" cy="4593861"/>
          </a:xfrm>
          <a:noFill/>
          <a:ln/>
        </p:spPr>
        <p:txBody>
          <a:bodyPr/>
          <a:lstStyle/>
          <a:p>
            <a:pPr>
              <a:buFontTx/>
              <a:buNone/>
            </a:pPr>
            <a:endParaRPr lang="en-US" dirty="0"/>
          </a:p>
        </p:txBody>
      </p:sp>
    </p:spTree>
    <p:extLst>
      <p:ext uri="{BB962C8B-B14F-4D97-AF65-F5344CB8AC3E}">
        <p14:creationId xmlns:p14="http://schemas.microsoft.com/office/powerpoint/2010/main" val="1423735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a:t>Microsoft </a:t>
            </a:r>
            <a:r>
              <a:rPr lang="en-US" b="1" dirty="0"/>
              <a:t>Engineering Excellence</a:t>
            </a:r>
            <a:endParaRPr lang="en-US" dirty="0"/>
          </a:p>
        </p:txBody>
      </p:sp>
      <p:sp>
        <p:nvSpPr>
          <p:cNvPr id="41987" name="Rectangle 25"/>
          <p:cNvSpPr>
            <a:spLocks noGrp="1" noChangeArrowheads="1"/>
          </p:cNvSpPr>
          <p:nvPr>
            <p:ph type="ftr" sz="quarter" idx="4"/>
          </p:nvPr>
        </p:nvSpPr>
        <p:spPr>
          <a:noFill/>
        </p:spPr>
        <p:txBody>
          <a:bodyPr/>
          <a:lstStyle/>
          <a:p>
            <a:r>
              <a:rPr lang="en-US" dirty="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106</a:t>
            </a:fld>
            <a:endParaRPr lang="en-US" dirty="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a:p>
        </p:txBody>
      </p:sp>
    </p:spTree>
    <p:extLst>
      <p:ext uri="{BB962C8B-B14F-4D97-AF65-F5344CB8AC3E}">
        <p14:creationId xmlns:p14="http://schemas.microsoft.com/office/powerpoint/2010/main" val="329942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RFC3031:</a:t>
            </a:r>
          </a:p>
          <a:p>
            <a:endParaRPr lang="en-US" dirty="0"/>
          </a:p>
          <a:p>
            <a:r>
              <a:rPr lang="en-US" b="1" dirty="0"/>
              <a:t>About FEC: </a:t>
            </a:r>
            <a:r>
              <a:rPr lang="en-US" dirty="0"/>
              <a:t>“In conventional IP forwarding, a particular router will typically</a:t>
            </a:r>
          </a:p>
          <a:p>
            <a:r>
              <a:rPr lang="en-US" dirty="0"/>
              <a:t>consider two packets to be in the same FEC if there is some address</a:t>
            </a:r>
          </a:p>
          <a:p>
            <a:r>
              <a:rPr lang="en-US" dirty="0"/>
              <a:t>prefix X in that router’s routing tables such that X is the "longest</a:t>
            </a:r>
          </a:p>
          <a:p>
            <a:r>
              <a:rPr lang="en-US" dirty="0"/>
              <a:t>match" for each packet’s destination address.”</a:t>
            </a:r>
          </a:p>
          <a:p>
            <a:endParaRPr lang="en-US" dirty="0"/>
          </a:p>
          <a:p>
            <a:r>
              <a:rPr lang="en-US" b="1" dirty="0"/>
              <a:t>ILM definition: </a:t>
            </a:r>
            <a:r>
              <a:rPr lang="en-US" dirty="0"/>
              <a:t>“The "Incoming Label Map" (ILM) maps each incoming label to a set of</a:t>
            </a:r>
          </a:p>
          <a:p>
            <a:r>
              <a:rPr lang="en-US" dirty="0"/>
              <a:t>NHLFEs. It is used when forwarding packets that arrive as labeled</a:t>
            </a:r>
          </a:p>
          <a:p>
            <a:r>
              <a:rPr lang="en-US" dirty="0"/>
              <a:t>packets.”</a:t>
            </a:r>
          </a:p>
          <a:p>
            <a:endParaRPr lang="en-US" dirty="0"/>
          </a:p>
          <a:p>
            <a:r>
              <a:rPr lang="en-US" b="1" dirty="0"/>
              <a:t>Next Hop</a:t>
            </a:r>
            <a:r>
              <a:rPr lang="en-US" dirty="0"/>
              <a:t>: “The "Next Hop Label Forwarding Entry" (NHLFE) is used when forwarding</a:t>
            </a:r>
          </a:p>
          <a:p>
            <a:r>
              <a:rPr lang="en-US" dirty="0"/>
              <a:t>a labeled packet. It contains the following information:</a:t>
            </a:r>
          </a:p>
          <a:p>
            <a:r>
              <a:rPr lang="en-US" dirty="0"/>
              <a:t>1. the packet’s next hop</a:t>
            </a:r>
          </a:p>
          <a:p>
            <a:r>
              <a:rPr lang="en-US" dirty="0"/>
              <a:t>2. the operation to perform on the packet’s label stack; this is one</a:t>
            </a:r>
          </a:p>
          <a:p>
            <a:r>
              <a:rPr lang="en-US" dirty="0"/>
              <a:t>of the following operations:</a:t>
            </a:r>
          </a:p>
          <a:p>
            <a:r>
              <a:rPr lang="en-US" dirty="0"/>
              <a:t>         a) replace the label at the top of the label stack with a</a:t>
            </a:r>
            <a:r>
              <a:rPr lang="en-US" baseline="0" dirty="0"/>
              <a:t> </a:t>
            </a:r>
            <a:r>
              <a:rPr lang="en-US" dirty="0"/>
              <a:t>specified new label</a:t>
            </a:r>
          </a:p>
          <a:p>
            <a:r>
              <a:rPr lang="en-US" dirty="0"/>
              <a:t>         b) pop the label stack</a:t>
            </a:r>
          </a:p>
          <a:p>
            <a:r>
              <a:rPr lang="en-US" dirty="0"/>
              <a:t>         c) replace the label at the top of the label stack with a</a:t>
            </a:r>
            <a:r>
              <a:rPr lang="en-US" baseline="0" dirty="0"/>
              <a:t> </a:t>
            </a:r>
            <a:r>
              <a:rPr lang="en-US" dirty="0"/>
              <a:t>specified new label, and then push one or more specified new</a:t>
            </a:r>
          </a:p>
          <a:p>
            <a:r>
              <a:rPr lang="en-US" dirty="0"/>
              <a:t>            labels onto the label stack.</a:t>
            </a:r>
          </a:p>
          <a:p>
            <a:r>
              <a:rPr lang="en-US" dirty="0"/>
              <a:t>It may also contain:</a:t>
            </a:r>
          </a:p>
          <a:p>
            <a:r>
              <a:rPr lang="en-US" dirty="0"/>
              <a:t>d) the data link encapsulation to use when transmitting the packet</a:t>
            </a:r>
          </a:p>
          <a:p>
            <a:r>
              <a:rPr lang="en-US" dirty="0"/>
              <a:t>e) the way to encode the label stack when transmitting the packet</a:t>
            </a:r>
          </a:p>
          <a:p>
            <a:r>
              <a:rPr lang="en-US" dirty="0"/>
              <a:t>f) any other information needed in order to properly dispose of</a:t>
            </a:r>
          </a:p>
          <a:p>
            <a:r>
              <a:rPr lang="en-US" dirty="0"/>
              <a:t>the packet.”</a:t>
            </a:r>
          </a:p>
        </p:txBody>
      </p:sp>
      <p:sp>
        <p:nvSpPr>
          <p:cNvPr id="4" name="Slide Number Placeholder 3"/>
          <p:cNvSpPr>
            <a:spLocks noGrp="1"/>
          </p:cNvSpPr>
          <p:nvPr>
            <p:ph type="sldNum" sz="quarter" idx="10"/>
          </p:nvPr>
        </p:nvSpPr>
        <p:spPr/>
        <p:txBody>
          <a:bodyPr/>
          <a:lstStyle/>
          <a:p>
            <a:fld id="{75693FD4-8F83-4EF7-AC3F-0DC0388986B0}" type="slidenum">
              <a:rPr lang="en-US" smtClean="0"/>
              <a:pPr/>
              <a:t>12</a:t>
            </a:fld>
            <a:endParaRPr lang="en-US" dirty="0"/>
          </a:p>
        </p:txBody>
      </p:sp>
    </p:spTree>
    <p:extLst>
      <p:ext uri="{BB962C8B-B14F-4D97-AF65-F5344CB8AC3E}">
        <p14:creationId xmlns:p14="http://schemas.microsoft.com/office/powerpoint/2010/main" val="4021078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egress LSR assigns </a:t>
            </a:r>
            <a:r>
              <a:rPr lang="en-US" b="1" dirty="0"/>
              <a:t>the implicit NULL </a:t>
            </a:r>
            <a:r>
              <a:rPr lang="en-US" dirty="0"/>
              <a:t>label to a FEC if it does not want to assign a label to that FEC, thus requesting the upstream LSR to perform a pop operation. In the case of a plain IPv4-over-MPLS network, such as an IPv4 network in which LDP distributes labels between the LSRs, the egress LSR—running Cisco IOS—assigns the implicit NULL label to its connected and summarized prefixes.</a:t>
            </a:r>
          </a:p>
          <a:p>
            <a:endParaRPr lang="en-US" dirty="0"/>
          </a:p>
          <a:p>
            <a:r>
              <a:rPr lang="en-US" dirty="0"/>
              <a:t>The use of implicit NULL adds efficiency when forwarding packets. However, it has one downside: The packet is forwarded with one label less than it was received by the penultimate LSR or unlabeled if it was received with only one label. Besides the label value, the label also holds the Experimental (EXP) bits.</a:t>
            </a:r>
          </a:p>
          <a:p>
            <a:endParaRPr lang="en-US" dirty="0"/>
          </a:p>
          <a:p>
            <a:r>
              <a:rPr lang="en-US" dirty="0"/>
              <a:t>The </a:t>
            </a:r>
            <a:r>
              <a:rPr lang="en-US" b="1" dirty="0"/>
              <a:t>Router Alert label </a:t>
            </a:r>
            <a:r>
              <a:rPr lang="en-US" dirty="0"/>
              <a:t>is the one with value 1. This label can be present anywhere in the label stack except at the bottom. When the Router Alert label is the top label, it alerts the LSR that the packet needs a closer look. Therefore, the packet is not forwarded in hardware, but it is looked at by a software process.</a:t>
            </a:r>
          </a:p>
        </p:txBody>
      </p:sp>
      <p:sp>
        <p:nvSpPr>
          <p:cNvPr id="4" name="Slide Number Placeholder 3"/>
          <p:cNvSpPr>
            <a:spLocks noGrp="1"/>
          </p:cNvSpPr>
          <p:nvPr>
            <p:ph type="sldNum" sz="quarter" idx="10"/>
          </p:nvPr>
        </p:nvSpPr>
        <p:spPr/>
        <p:txBody>
          <a:bodyPr/>
          <a:lstStyle/>
          <a:p>
            <a:fld id="{75693FD4-8F83-4EF7-AC3F-0DC0388986B0}" type="slidenum">
              <a:rPr lang="en-US" smtClean="0"/>
              <a:pPr/>
              <a:t>14</a:t>
            </a:fld>
            <a:endParaRPr lang="en-US" dirty="0"/>
          </a:p>
        </p:txBody>
      </p:sp>
    </p:spTree>
    <p:extLst>
      <p:ext uri="{BB962C8B-B14F-4D97-AF65-F5344CB8AC3E}">
        <p14:creationId xmlns:p14="http://schemas.microsoft.com/office/powerpoint/2010/main" val="174558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to do with the packet that lacks the outgoing label?</a:t>
            </a:r>
          </a:p>
        </p:txBody>
      </p:sp>
      <p:sp>
        <p:nvSpPr>
          <p:cNvPr id="4" name="Slide Number Placeholder 3"/>
          <p:cNvSpPr>
            <a:spLocks noGrp="1"/>
          </p:cNvSpPr>
          <p:nvPr>
            <p:ph type="sldNum" sz="quarter" idx="10"/>
          </p:nvPr>
        </p:nvSpPr>
        <p:spPr/>
        <p:txBody>
          <a:bodyPr/>
          <a:lstStyle/>
          <a:p>
            <a:fld id="{75693FD4-8F83-4EF7-AC3F-0DC0388986B0}" type="slidenum">
              <a:rPr lang="en-US" smtClean="0"/>
              <a:pPr/>
              <a:t>15</a:t>
            </a:fld>
            <a:endParaRPr lang="en-US" dirty="0"/>
          </a:p>
        </p:txBody>
      </p:sp>
    </p:spTree>
    <p:extLst>
      <p:ext uri="{BB962C8B-B14F-4D97-AF65-F5344CB8AC3E}">
        <p14:creationId xmlns:p14="http://schemas.microsoft.com/office/powerpoint/2010/main" val="258289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LER 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Class Rule 1: PUSH 150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Class Rule 2: PUSH 100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LSR B:</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ILM: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=150, SWAP, </a:t>
            </a:r>
            <a:r>
              <a:rPr lang="en-US" baseline="0" dirty="0" err="1"/>
              <a:t>OutLabel</a:t>
            </a:r>
            <a:r>
              <a:rPr lang="en-US" baseline="0" dirty="0"/>
              <a:t>=250, Egress=eth2</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=100, SWAP, </a:t>
            </a:r>
            <a:r>
              <a:rPr lang="en-US" baseline="0" dirty="0" err="1"/>
              <a:t>OutLabel</a:t>
            </a:r>
            <a:r>
              <a:rPr lang="en-US" baseline="0" dirty="0"/>
              <a:t>=110, Egress=eth2</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LSR 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ILM: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=250, SWAP, </a:t>
            </a:r>
            <a:r>
              <a:rPr lang="en-US" baseline="0" dirty="0" err="1"/>
              <a:t>OutLabel</a:t>
            </a:r>
            <a:r>
              <a:rPr lang="en-US" baseline="0" dirty="0"/>
              <a:t>=350, Egress=eth2</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=110, SWAP, </a:t>
            </a:r>
            <a:r>
              <a:rPr lang="en-US" baseline="0" dirty="0" err="1"/>
              <a:t>OutLabel</a:t>
            </a:r>
            <a:r>
              <a:rPr lang="en-US" baseline="0" dirty="0"/>
              <a:t>=120, Egress=eth3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LER 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ILM: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=350, POP, </a:t>
            </a:r>
            <a:r>
              <a:rPr lang="en-US" baseline="0" dirty="0" err="1"/>
              <a:t>OutLabel</a:t>
            </a:r>
            <a:r>
              <a:rPr lang="en-US" baseline="0" dirty="0"/>
              <a:t>=N/A, Egress=eth2</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LER 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ILM: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Ingress=eth</a:t>
            </a:r>
            <a:r>
              <a:rPr lang="en-US" baseline="0" dirty="0"/>
              <a:t>1, </a:t>
            </a:r>
            <a:r>
              <a:rPr lang="en-US" baseline="0" dirty="0" err="1"/>
              <a:t>InLabel</a:t>
            </a:r>
            <a:r>
              <a:rPr lang="en-US" baseline="0" dirty="0"/>
              <a:t>=120, POP, </a:t>
            </a:r>
            <a:r>
              <a:rPr lang="en-US" baseline="0" dirty="0" err="1"/>
              <a:t>OutLabel</a:t>
            </a:r>
            <a:r>
              <a:rPr lang="en-US" baseline="0" dirty="0"/>
              <a:t>=N/A, Egress=eth2</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16</a:t>
            </a:fld>
            <a:endParaRPr lang="en-US" dirty="0"/>
          </a:p>
        </p:txBody>
      </p:sp>
    </p:spTree>
    <p:extLst>
      <p:ext uri="{BB962C8B-B14F-4D97-AF65-F5344CB8AC3E}">
        <p14:creationId xmlns:p14="http://schemas.microsoft.com/office/powerpoint/2010/main" val="4137199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a:t>Click to edit master title style</a:t>
            </a:r>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3/21/2022</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a:t>Click To Edit Master Title Style</a:t>
            </a:r>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7B281C-5159-4971-8228-52B9A72E9ED2}" type="datetimeFigureOut">
              <a:rPr lang="en-US" smtClean="0"/>
              <a:pPr/>
              <a:t>3/21/2022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3/21/2022</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50.png"/><Relationship Id="rId4" Type="http://schemas.openxmlformats.org/officeDocument/2006/relationships/image" Target="../media/image49.e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9.vml"/><Relationship Id="rId4" Type="http://schemas.openxmlformats.org/officeDocument/2006/relationships/image" Target="../media/image5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hyperlink" Target="http://www.amazon.com/dp/0120884224/ref=rdr_ext_tmb" TargetMode="External"/><Relationship Id="rId3" Type="http://schemas.openxmlformats.org/officeDocument/2006/relationships/tags" Target="../tags/tag8.xml"/><Relationship Id="rId7" Type="http://schemas.openxmlformats.org/officeDocument/2006/relationships/hyperlink" Target="http://shop.oreilly.com/product/9780782140965.do" TargetMode="Externa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hyperlink" Target="http://www.ietf.org/rfc/rfc3031.txt" TargetMode="External"/><Relationship Id="rId5" Type="http://schemas.openxmlformats.org/officeDocument/2006/relationships/notesSlide" Target="../notesSlides/notesSlide50.xml"/><Relationship Id="rId4" Type="http://schemas.openxmlformats.org/officeDocument/2006/relationships/slideLayout" Target="../slideLayouts/slideLayout3.xml"/><Relationship Id="rId9" Type="http://schemas.openxmlformats.org/officeDocument/2006/relationships/hyperlink" Target="http://www.amazon.com/MPLS-Volume-Morgan-Kaufmann-Networking/dp/0123744008/ref=sr_1_1?ie=UTF8&amp;qid=1378571677&amp;sr=8-1&amp;keywords=mpls+next+steps" TargetMode="Externa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14.e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16.e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18.e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11.v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image" Target="../media/image3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37.em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netmatics.wordpress.com/2013/10/08/routing-and-network-optimization-in-optical-and-layer-2-networks/" TargetMode="Externa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41.emf"/><Relationship Id="rId4"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vmlDrawing" Target="../drawings/vmlDrawing15.vml"/><Relationship Id="rId5" Type="http://schemas.openxmlformats.org/officeDocument/2006/relationships/image" Target="../media/image41.emf"/><Relationship Id="rId4" Type="http://schemas.openxmlformats.org/officeDocument/2006/relationships/oleObject" Target="../embeddings/oleObject15.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16.vml"/><Relationship Id="rId4" Type="http://schemas.openxmlformats.org/officeDocument/2006/relationships/image" Target="../media/image42.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p:txBody>
          <a:bodyPr/>
          <a:lstStyle/>
          <a:p>
            <a:pPr algn="l"/>
            <a:r>
              <a:rPr lang="en-US" dirty="0"/>
              <a:t>High Speed Networks </a:t>
            </a:r>
            <a:br>
              <a:rPr lang="en-US" dirty="0"/>
            </a:br>
            <a:r>
              <a:rPr lang="en-US" dirty="0"/>
              <a:t>MPLS, LDP, RSVP-TE, TE</a:t>
            </a:r>
          </a:p>
        </p:txBody>
      </p:sp>
      <p:sp>
        <p:nvSpPr>
          <p:cNvPr id="5" name="Subtitle 2"/>
          <p:cNvSpPr txBox="1">
            <a:spLocks noGrp="1"/>
          </p:cNvSpPr>
          <p:nvPr>
            <p:ph type="subTitle" idx="1"/>
            <p:custDataLst>
              <p:tags r:id="rId3"/>
            </p:custDataLst>
          </p:nvPr>
        </p:nvSpPr>
        <p:spPr>
          <a:xfrm>
            <a:off x="3995936" y="4077072"/>
            <a:ext cx="4772528" cy="990600"/>
          </a:xfrm>
          <a:prstGeom prst="rect">
            <a:avLst/>
          </a:prstGeom>
        </p:spPr>
        <p:txBody>
          <a:bodyPr vert="horz" lIns="91440" tIns="45720" rIns="91440" bIns="45720" rtlCol="0">
            <a:normAutofit fontScale="85000" lnSpcReduction="20000"/>
          </a:bodyPr>
          <a:lstStyle>
            <a:lvl1pPr marL="0" indent="0" algn="r" defTabSz="914400" rtl="0" eaLnBrk="1" latinLnBrk="0" hangingPunct="1">
              <a:spcBef>
                <a:spcPct val="20000"/>
              </a:spcBef>
              <a:buFont typeface="Arial" pitchFamily="34" charset="0"/>
              <a:buNone/>
              <a:defRPr sz="2000" b="0" kern="1200">
                <a:solidFill>
                  <a:schemeClr val="tx1"/>
                </a:solidFill>
                <a:latin typeface="Georgia" pitchFamily="18" charset="0"/>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dirty="0"/>
              <a:t>Robert </a:t>
            </a:r>
            <a:r>
              <a:rPr lang="en-US" sz="2400" dirty="0" err="1"/>
              <a:t>Iakobashvili</a:t>
            </a:r>
            <a:r>
              <a:rPr lang="en-US" sz="2400" dirty="0"/>
              <a:t>,</a:t>
            </a:r>
          </a:p>
          <a:p>
            <a:pPr algn="l"/>
            <a:r>
              <a:rPr lang="en-US" sz="2400" dirty="0"/>
              <a:t>Author: </a:t>
            </a:r>
            <a:r>
              <a:rPr lang="en-US" sz="2400" dirty="0" err="1"/>
              <a:t>Akiva</a:t>
            </a:r>
            <a:r>
              <a:rPr lang="en-US" sz="2400" dirty="0"/>
              <a:t> </a:t>
            </a:r>
            <a:r>
              <a:rPr lang="en-US" sz="2400" dirty="0" err="1"/>
              <a:t>Sadovski</a:t>
            </a:r>
            <a:r>
              <a:rPr lang="en-US" sz="2400" dirty="0"/>
              <a:t> from Broadcom</a:t>
            </a:r>
          </a:p>
          <a:p>
            <a:pPr algn="l"/>
            <a:r>
              <a:rPr lang="en-US" sz="2400" dirty="0"/>
              <a:t>Spring 2022</a:t>
            </a:r>
          </a:p>
        </p:txBody>
      </p:sp>
    </p:spTree>
    <p:custDataLst>
      <p:tags r:id="rId1"/>
    </p:custData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concepts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12776"/>
            <a:ext cx="7548642" cy="30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942782"/>
      </p:ext>
    </p:extLst>
  </p:cSld>
  <p:clrMapOvr>
    <a:masterClrMapping/>
  </p:clrMapOvr>
  <p:transition spd="slow">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FRR – Local Repair</a:t>
            </a:r>
          </a:p>
        </p:txBody>
      </p:sp>
      <p:sp>
        <p:nvSpPr>
          <p:cNvPr id="3" name="Content Placeholder 2"/>
          <p:cNvSpPr>
            <a:spLocks noGrp="1"/>
          </p:cNvSpPr>
          <p:nvPr>
            <p:ph idx="1"/>
          </p:nvPr>
        </p:nvSpPr>
        <p:spPr>
          <a:xfrm>
            <a:off x="884060" y="2006140"/>
            <a:ext cx="3954016" cy="1616563"/>
          </a:xfrm>
        </p:spPr>
        <p:txBody>
          <a:bodyPr>
            <a:normAutofit fontScale="92500" lnSpcReduction="20000"/>
          </a:bodyPr>
          <a:lstStyle/>
          <a:p>
            <a:r>
              <a:rPr lang="en-US" b="1" dirty="0"/>
              <a:t>Link protection</a:t>
            </a:r>
            <a:r>
              <a:rPr lang="en-US" dirty="0"/>
              <a:t>: the NHOP backup tunnel end(MP) is one hop away from the PLR</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111" y="1894511"/>
            <a:ext cx="43624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136" y="4414791"/>
            <a:ext cx="41052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949644" y="4702823"/>
            <a:ext cx="3954016" cy="16165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Node protection </a:t>
            </a:r>
            <a:r>
              <a:rPr lang="en-US" dirty="0"/>
              <a:t>: the NNHOP backup tunnel tail-end (MP) is two hops away from the PLR</a:t>
            </a:r>
          </a:p>
        </p:txBody>
      </p:sp>
      <p:sp>
        <p:nvSpPr>
          <p:cNvPr id="4" name="Rectangle 3"/>
          <p:cNvSpPr/>
          <p:nvPr/>
        </p:nvSpPr>
        <p:spPr>
          <a:xfrm>
            <a:off x="635086" y="1237402"/>
            <a:ext cx="8352928" cy="369332"/>
          </a:xfrm>
          <a:prstGeom prst="rect">
            <a:avLst/>
          </a:prstGeom>
        </p:spPr>
        <p:txBody>
          <a:bodyPr wrap="square">
            <a:spAutoFit/>
          </a:bodyPr>
          <a:lstStyle/>
          <a:p>
            <a:r>
              <a:rPr lang="en-US" dirty="0"/>
              <a:t>Local repair re-directs traffic to a backup LSP tunnel in response to a local failure.</a:t>
            </a:r>
          </a:p>
        </p:txBody>
      </p:sp>
    </p:spTree>
    <p:extLst>
      <p:ext uri="{BB962C8B-B14F-4D97-AF65-F5344CB8AC3E}">
        <p14:creationId xmlns:p14="http://schemas.microsoft.com/office/powerpoint/2010/main" val="3421149909"/>
      </p:ext>
    </p:extLst>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FRR local repair techniques: </a:t>
            </a:r>
            <a:br>
              <a:rPr lang="en-US" dirty="0"/>
            </a:br>
            <a:r>
              <a:rPr lang="en-US" dirty="0"/>
              <a:t>detour tunnel</a:t>
            </a:r>
          </a:p>
        </p:txBody>
      </p:sp>
      <p:sp>
        <p:nvSpPr>
          <p:cNvPr id="3" name="Content Placeholder 2"/>
          <p:cNvSpPr>
            <a:spLocks noGrp="1"/>
          </p:cNvSpPr>
          <p:nvPr>
            <p:ph idx="1"/>
          </p:nvPr>
        </p:nvSpPr>
        <p:spPr>
          <a:xfrm>
            <a:off x="762000" y="1556792"/>
            <a:ext cx="8077200" cy="1224135"/>
          </a:xfrm>
        </p:spPr>
        <p:txBody>
          <a:bodyPr>
            <a:normAutofit/>
          </a:bodyPr>
          <a:lstStyle/>
          <a:p>
            <a:r>
              <a:rPr lang="en-US" dirty="0"/>
              <a:t>Each LSP has its own detour LSP </a:t>
            </a:r>
            <a:br>
              <a:rPr lang="en-US"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24938959"/>
              </p:ext>
            </p:extLst>
          </p:nvPr>
        </p:nvGraphicFramePr>
        <p:xfrm>
          <a:off x="4139952" y="2763129"/>
          <a:ext cx="4905478" cy="2808312"/>
        </p:xfrm>
        <a:graphic>
          <a:graphicData uri="http://schemas.openxmlformats.org/presentationml/2006/ole">
            <mc:AlternateContent xmlns:mc="http://schemas.openxmlformats.org/markup-compatibility/2006">
              <mc:Choice xmlns:v="urn:schemas-microsoft-com:vml" Requires="v">
                <p:oleObj spid="_x0000_s29788" name="Visio" r:id="rId3" imgW="8158707" imgH="4671218" progId="Visio.Drawing.11">
                  <p:embed/>
                </p:oleObj>
              </mc:Choice>
              <mc:Fallback>
                <p:oleObj name="Visio" r:id="rId3" imgW="8158707" imgH="4671218" progId="Visio.Drawing.11">
                  <p:embed/>
                  <p:pic>
                    <p:nvPicPr>
                      <p:cNvPr id="0" name=""/>
                      <p:cNvPicPr/>
                      <p:nvPr/>
                    </p:nvPicPr>
                    <p:blipFill>
                      <a:blip r:embed="rId4"/>
                      <a:stretch>
                        <a:fillRect/>
                      </a:stretch>
                    </p:blipFill>
                    <p:spPr>
                      <a:xfrm>
                        <a:off x="4139952" y="2763129"/>
                        <a:ext cx="4905478" cy="2808312"/>
                      </a:xfrm>
                      <a:prstGeom prst="rect">
                        <a:avLst/>
                      </a:prstGeom>
                    </p:spPr>
                  </p:pic>
                </p:oleObj>
              </mc:Fallback>
            </mc:AlternateContent>
          </a:graphicData>
        </a:graphic>
      </p:graphicFrame>
      <p:pic>
        <p:nvPicPr>
          <p:cNvPr id="29785" name="Picture 89" descr="https://habrastorage.org/webt/mo/yr/y0/moyry0kyzijjj5amxogcypscyh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77" y="2168859"/>
            <a:ext cx="387667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048058"/>
      </p:ext>
    </p:extLst>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FRR local repair techniques: Facility backup</a:t>
            </a:r>
          </a:p>
        </p:txBody>
      </p:sp>
      <p:sp>
        <p:nvSpPr>
          <p:cNvPr id="3" name="Content Placeholder 2"/>
          <p:cNvSpPr>
            <a:spLocks noGrp="1"/>
          </p:cNvSpPr>
          <p:nvPr>
            <p:ph idx="1"/>
          </p:nvPr>
        </p:nvSpPr>
        <p:spPr>
          <a:xfrm>
            <a:off x="556320" y="1412777"/>
            <a:ext cx="8587680" cy="1152127"/>
          </a:xfrm>
        </p:spPr>
        <p:txBody>
          <a:bodyPr>
            <a:noAutofit/>
          </a:bodyPr>
          <a:lstStyle/>
          <a:p>
            <a:r>
              <a:rPr lang="en-US" sz="2800" dirty="0"/>
              <a:t>Facility bypass tunnel provides protection against the failure of a link or node for </a:t>
            </a:r>
            <a:r>
              <a:rPr lang="en-US" sz="2800" b="1" dirty="0"/>
              <a:t>all</a:t>
            </a:r>
            <a:r>
              <a:rPr lang="en-US" sz="2800" dirty="0"/>
              <a:t> LSPs using the link/node</a:t>
            </a:r>
          </a:p>
          <a:p>
            <a:r>
              <a:rPr lang="en-US" sz="2800" dirty="0"/>
              <a:t>The facility bypass tunnel approach does reduce the amount of control plane state that is required.</a:t>
            </a:r>
          </a:p>
        </p:txBody>
      </p:sp>
      <p:graphicFrame>
        <p:nvGraphicFramePr>
          <p:cNvPr id="4" name="Object 3"/>
          <p:cNvGraphicFramePr>
            <a:graphicFrameLocks noChangeAspect="1"/>
          </p:cNvGraphicFramePr>
          <p:nvPr>
            <p:extLst>
              <p:ext uri="{D42A27DB-BD31-4B8C-83A1-F6EECF244321}">
                <p14:modId xmlns:p14="http://schemas.microsoft.com/office/powerpoint/2010/main" val="3560558780"/>
              </p:ext>
            </p:extLst>
          </p:nvPr>
        </p:nvGraphicFramePr>
        <p:xfrm>
          <a:off x="1187624" y="2420889"/>
          <a:ext cx="7750131" cy="4437112"/>
        </p:xfrm>
        <a:graphic>
          <a:graphicData uri="http://schemas.openxmlformats.org/presentationml/2006/ole">
            <mc:AlternateContent xmlns:mc="http://schemas.openxmlformats.org/markup-compatibility/2006">
              <mc:Choice xmlns:v="urn:schemas-microsoft-com:vml" Requires="v">
                <p:oleObj spid="_x0000_s30810" name="Visio" r:id="rId3" imgW="8158707" imgH="4671218" progId="Visio.Drawing.11">
                  <p:embed/>
                </p:oleObj>
              </mc:Choice>
              <mc:Fallback>
                <p:oleObj name="Visio" r:id="rId3" imgW="8158707" imgH="4671218" progId="Visio.Drawing.11">
                  <p:embed/>
                  <p:pic>
                    <p:nvPicPr>
                      <p:cNvPr id="0" name="Object 3"/>
                      <p:cNvPicPr>
                        <a:picLocks noChangeAspect="1" noChangeArrowheads="1"/>
                      </p:cNvPicPr>
                      <p:nvPr/>
                    </p:nvPicPr>
                    <p:blipFill>
                      <a:blip r:embed="rId4"/>
                      <a:srcRect/>
                      <a:stretch>
                        <a:fillRect/>
                      </a:stretch>
                    </p:blipFill>
                    <p:spPr bwMode="auto">
                      <a:xfrm>
                        <a:off x="1187624" y="2420889"/>
                        <a:ext cx="7750131" cy="44371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910704768"/>
      </p:ext>
    </p:extLst>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FRR - restoration </a:t>
            </a:r>
          </a:p>
        </p:txBody>
      </p:sp>
      <p:sp>
        <p:nvSpPr>
          <p:cNvPr id="3" name="Content Placeholder 2"/>
          <p:cNvSpPr>
            <a:spLocks noGrp="1"/>
          </p:cNvSpPr>
          <p:nvPr>
            <p:ph idx="1"/>
          </p:nvPr>
        </p:nvSpPr>
        <p:spPr/>
        <p:txBody>
          <a:bodyPr>
            <a:normAutofit fontScale="92500" lnSpcReduction="10000"/>
          </a:bodyPr>
          <a:lstStyle/>
          <a:p>
            <a:r>
              <a:rPr lang="en-US" dirty="0"/>
              <a:t>There are two basic strategies for restoring the TE LSP to a full working path:</a:t>
            </a:r>
          </a:p>
          <a:p>
            <a:r>
              <a:rPr lang="en-US" dirty="0">
                <a:solidFill>
                  <a:srgbClr val="FF0000"/>
                </a:solidFill>
              </a:rPr>
              <a:t>Global </a:t>
            </a:r>
            <a:r>
              <a:rPr lang="en-US" dirty="0" err="1">
                <a:solidFill>
                  <a:srgbClr val="FF0000"/>
                </a:solidFill>
              </a:rPr>
              <a:t>revertive</a:t>
            </a:r>
            <a:r>
              <a:rPr lang="en-US" dirty="0">
                <a:solidFill>
                  <a:srgbClr val="FF0000"/>
                </a:solidFill>
              </a:rPr>
              <a:t> mode</a:t>
            </a:r>
            <a:r>
              <a:rPr lang="en-US" dirty="0"/>
              <a:t>: The head-end LSR of each tunnel is responsible for re-optimizing the TE LSPs that used the failed resource.</a:t>
            </a:r>
          </a:p>
          <a:p>
            <a:r>
              <a:rPr lang="en-US" dirty="0">
                <a:solidFill>
                  <a:srgbClr val="FF0000"/>
                </a:solidFill>
              </a:rPr>
              <a:t>Local </a:t>
            </a:r>
            <a:r>
              <a:rPr lang="en-US" dirty="0" err="1">
                <a:solidFill>
                  <a:srgbClr val="FF0000"/>
                </a:solidFill>
              </a:rPr>
              <a:t>revertive</a:t>
            </a:r>
            <a:r>
              <a:rPr lang="en-US" dirty="0">
                <a:solidFill>
                  <a:srgbClr val="FF0000"/>
                </a:solidFill>
              </a:rPr>
              <a:t> mode</a:t>
            </a:r>
            <a:r>
              <a:rPr lang="en-US" dirty="0"/>
              <a:t>: Upon detecting that the resource is restored, the PLR re-signals each of the TE LSPs that used to be routed over the restored resource.</a:t>
            </a:r>
          </a:p>
        </p:txBody>
      </p:sp>
    </p:spTree>
    <p:extLst>
      <p:ext uri="{BB962C8B-B14F-4D97-AF65-F5344CB8AC3E}">
        <p14:creationId xmlns:p14="http://schemas.microsoft.com/office/powerpoint/2010/main" val="2386991187"/>
      </p:ext>
    </p:extLst>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FRR – Path Protection</a:t>
            </a:r>
          </a:p>
        </p:txBody>
      </p:sp>
      <p:sp>
        <p:nvSpPr>
          <p:cNvPr id="3" name="Content Placeholder 2"/>
          <p:cNvSpPr>
            <a:spLocks noGrp="1"/>
          </p:cNvSpPr>
          <p:nvPr>
            <p:ph idx="1"/>
          </p:nvPr>
        </p:nvSpPr>
        <p:spPr>
          <a:xfrm>
            <a:off x="762000" y="1596413"/>
            <a:ext cx="8077200" cy="2192627"/>
          </a:xfrm>
        </p:spPr>
        <p:txBody>
          <a:bodyPr/>
          <a:lstStyle/>
          <a:p>
            <a:r>
              <a:rPr lang="en-US" b="1" dirty="0"/>
              <a:t>Link, Node protection</a:t>
            </a:r>
            <a:r>
              <a:rPr lang="en-US" dirty="0"/>
              <a:t>: pre-establish 1 TE tunnel per {</a:t>
            </a:r>
            <a:r>
              <a:rPr lang="en-US" dirty="0" err="1"/>
              <a:t>NHop</a:t>
            </a:r>
            <a:r>
              <a:rPr lang="en-US" dirty="0"/>
              <a:t>/</a:t>
            </a:r>
            <a:r>
              <a:rPr lang="en-US" dirty="0" err="1"/>
              <a:t>NNHop</a:t>
            </a:r>
            <a:r>
              <a:rPr lang="en-US" dirty="0"/>
              <a:t>}</a:t>
            </a:r>
          </a:p>
          <a:p>
            <a:r>
              <a:rPr lang="en-US" b="1" dirty="0"/>
              <a:t>Path protection</a:t>
            </a:r>
            <a:r>
              <a:rPr lang="en-US" dirty="0"/>
              <a:t>: pre-establish 2 LSPs for 1 TE tunnel, taking two diverse paths</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149080"/>
            <a:ext cx="683895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182909"/>
      </p:ext>
    </p:extLst>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custDataLst>
              <p:tags r:id="rId2"/>
            </p:custDataLst>
          </p:nvPr>
        </p:nvSpPr>
        <p:spPr/>
        <p:txBody>
          <a:bodyPr/>
          <a:lstStyle/>
          <a:p>
            <a:pPr>
              <a:defRPr/>
            </a:pPr>
            <a:r>
              <a:rPr lang="en-US" dirty="0"/>
              <a:t>Resources</a:t>
            </a:r>
          </a:p>
        </p:txBody>
      </p:sp>
      <p:sp>
        <p:nvSpPr>
          <p:cNvPr id="618499" name="Rectangle 3"/>
          <p:cNvSpPr>
            <a:spLocks noGrp="1" noChangeArrowheads="1"/>
          </p:cNvSpPr>
          <p:nvPr>
            <p:ph type="body" idx="1"/>
            <p:custDataLst>
              <p:tags r:id="rId3"/>
            </p:custDataLst>
          </p:nvPr>
        </p:nvSpPr>
        <p:spPr>
          <a:xfrm>
            <a:off x="762000" y="1596413"/>
            <a:ext cx="8274496" cy="4297363"/>
          </a:xfrm>
        </p:spPr>
        <p:txBody>
          <a:bodyPr>
            <a:normAutofit fontScale="77500" lnSpcReduction="20000"/>
          </a:bodyPr>
          <a:lstStyle/>
          <a:p>
            <a:pPr>
              <a:defRPr/>
            </a:pPr>
            <a:r>
              <a:rPr lang="en-US" dirty="0"/>
              <a:t>RFC 3031 MPLS Architecture  </a:t>
            </a:r>
            <a:r>
              <a:rPr lang="en-US" u="sng" dirty="0">
                <a:solidFill>
                  <a:schemeClr val="tx2"/>
                </a:solidFill>
                <a:hlinkClick r:id="rId6"/>
              </a:rPr>
              <a:t>http://www.ietf.org/rfc/rfc3031.txt</a:t>
            </a:r>
            <a:endParaRPr lang="en-US" dirty="0"/>
          </a:p>
          <a:p>
            <a:pPr>
              <a:defRPr/>
            </a:pPr>
            <a:r>
              <a:rPr lang="en-US" dirty="0"/>
              <a:t>CCIP: MPLS Study Guide </a:t>
            </a:r>
            <a:br>
              <a:rPr lang="en-US" dirty="0"/>
            </a:br>
            <a:r>
              <a:rPr lang="en-US" u="sng" dirty="0">
                <a:solidFill>
                  <a:schemeClr val="tx2"/>
                </a:solidFill>
                <a:hlinkClick r:id="rId7"/>
              </a:rPr>
              <a:t>http://shop.oreilly.com/product/9780782140965.do</a:t>
            </a:r>
            <a:endParaRPr lang="en-US" dirty="0"/>
          </a:p>
          <a:p>
            <a:pPr>
              <a:defRPr/>
            </a:pPr>
            <a:r>
              <a:rPr lang="en-US" dirty="0"/>
              <a:t>GMPLS: Architecture and Applications by Adrian </a:t>
            </a:r>
            <a:r>
              <a:rPr lang="en-US" dirty="0" err="1"/>
              <a:t>Farrel</a:t>
            </a:r>
            <a:r>
              <a:rPr lang="en-US" dirty="0"/>
              <a:t> and Igor </a:t>
            </a:r>
            <a:r>
              <a:rPr lang="en-US" dirty="0" err="1"/>
              <a:t>Bryskin</a:t>
            </a:r>
            <a:r>
              <a:rPr lang="en-US" dirty="0"/>
              <a:t> </a:t>
            </a:r>
            <a:r>
              <a:rPr lang="en-US" u="sng" dirty="0">
                <a:solidFill>
                  <a:schemeClr val="tx2"/>
                </a:solidFill>
                <a:hlinkClick r:id="rId8"/>
              </a:rPr>
              <a:t>http://www.amazon.com/dp/0120884224/ref=rdr_ext_tmb</a:t>
            </a:r>
            <a:endParaRPr lang="en-US" u="sng" dirty="0">
              <a:solidFill>
                <a:schemeClr val="tx2"/>
              </a:solidFill>
            </a:endParaRPr>
          </a:p>
          <a:p>
            <a:r>
              <a:rPr lang="en-US" dirty="0"/>
              <a:t>MPLS: Next Steps, Volume 1 by Bruce S. Davie and Adrian </a:t>
            </a:r>
            <a:r>
              <a:rPr lang="en-US" dirty="0" err="1"/>
              <a:t>Farrel</a:t>
            </a:r>
            <a:r>
              <a:rPr lang="en-US" u="sng" dirty="0">
                <a:solidFill>
                  <a:schemeClr val="tx2"/>
                </a:solidFill>
              </a:rPr>
              <a:t> </a:t>
            </a:r>
            <a:r>
              <a:rPr lang="en-US" u="sng" dirty="0">
                <a:solidFill>
                  <a:schemeClr val="tx2"/>
                </a:solidFill>
                <a:hlinkClick r:id="rId9"/>
              </a:rPr>
              <a:t>http://www.amazon.com/MPLS-Volume-Morgan-Kaufmann-Networking/dp/0123744008/ref=sr_1_1?ie=UTF8&amp;qid=1378571677&amp;sr=8-1&amp;keywords=mpls+next+steps</a:t>
            </a:r>
            <a:endParaRPr lang="en-US" dirty="0"/>
          </a:p>
        </p:txBody>
      </p:sp>
    </p:spTree>
    <p:custDataLst>
      <p:tags r:id="rId1"/>
    </p:custData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p:txBody>
          <a:bodyPr>
            <a:normAutofit/>
          </a:bodyPr>
          <a:lstStyle/>
          <a:p>
            <a:pPr>
              <a:defRPr/>
            </a:pPr>
            <a:r>
              <a:rPr lang="en-US" dirty="0"/>
              <a:t>Questions?</a:t>
            </a:r>
          </a:p>
        </p:txBody>
      </p:sp>
    </p:spTree>
    <p:custDataLst>
      <p:tags r:id="rId1"/>
    </p:custData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Forwarding Equivalence Class</a:t>
            </a:r>
          </a:p>
        </p:txBody>
      </p:sp>
      <p:sp>
        <p:nvSpPr>
          <p:cNvPr id="3" name="Content Placeholder 2"/>
          <p:cNvSpPr>
            <a:spLocks noGrp="1"/>
          </p:cNvSpPr>
          <p:nvPr>
            <p:ph idx="1"/>
          </p:nvPr>
        </p:nvSpPr>
        <p:spPr/>
        <p:txBody>
          <a:bodyPr>
            <a:normAutofit fontScale="85000" lnSpcReduction="20000"/>
          </a:bodyPr>
          <a:lstStyle/>
          <a:p>
            <a:r>
              <a:rPr lang="en-US" dirty="0"/>
              <a:t>Packet headers contain considerably more information than is needed simply to choose the next hop. </a:t>
            </a:r>
          </a:p>
          <a:p>
            <a:r>
              <a:rPr lang="en-US" dirty="0"/>
              <a:t>Choosing the next hop can therefore be thought of as the composition of two functions:</a:t>
            </a:r>
          </a:p>
          <a:p>
            <a:pPr lvl="1"/>
            <a:r>
              <a:rPr lang="en-US" dirty="0"/>
              <a:t>The first function partitions the entire set of possible packets into a set of "Forwarding Equivalence Classes (FECs)". </a:t>
            </a:r>
          </a:p>
          <a:p>
            <a:pPr lvl="1"/>
            <a:r>
              <a:rPr lang="en-US" dirty="0"/>
              <a:t>The second maps each FEC to a next hop.</a:t>
            </a:r>
          </a:p>
          <a:p>
            <a:pPr marL="0" indent="0">
              <a:buNone/>
            </a:pPr>
            <a:r>
              <a:rPr lang="en-US" dirty="0"/>
              <a:t>Putting it simply: </a:t>
            </a:r>
          </a:p>
          <a:p>
            <a:pPr marL="0" indent="0">
              <a:buNone/>
            </a:pPr>
            <a:r>
              <a:rPr lang="en-US" b="1" dirty="0"/>
              <a:t>FEC determines how packets are mapped to LSPs</a:t>
            </a:r>
          </a:p>
        </p:txBody>
      </p:sp>
    </p:spTree>
    <p:extLst>
      <p:ext uri="{BB962C8B-B14F-4D97-AF65-F5344CB8AC3E}">
        <p14:creationId xmlns:p14="http://schemas.microsoft.com/office/powerpoint/2010/main" val="3016820396"/>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Inside MPLS router</a:t>
            </a:r>
          </a:p>
        </p:txBody>
      </p:sp>
      <p:graphicFrame>
        <p:nvGraphicFramePr>
          <p:cNvPr id="6" name="Object 5"/>
          <p:cNvGraphicFramePr>
            <a:graphicFrameLocks noGrp="1" noChangeAspect="1"/>
          </p:cNvGraphicFramePr>
          <p:nvPr>
            <p:extLst>
              <p:ext uri="{D42A27DB-BD31-4B8C-83A1-F6EECF244321}">
                <p14:modId xmlns:p14="http://schemas.microsoft.com/office/powerpoint/2010/main" val="4274634016"/>
              </p:ext>
            </p:extLst>
          </p:nvPr>
        </p:nvGraphicFramePr>
        <p:xfrm>
          <a:off x="1187624" y="1340768"/>
          <a:ext cx="7775575" cy="4845050"/>
        </p:xfrm>
        <a:graphic>
          <a:graphicData uri="http://schemas.openxmlformats.org/presentationml/2006/ole">
            <mc:AlternateContent xmlns:mc="http://schemas.openxmlformats.org/markup-compatibility/2006">
              <mc:Choice xmlns:v="urn:schemas-microsoft-com:vml" Requires="v">
                <p:oleObj spid="_x0000_s27756" name="Visio" r:id="rId4" imgW="10444534" imgH="6508630" progId="Visio.Drawing.11">
                  <p:embed/>
                </p:oleObj>
              </mc:Choice>
              <mc:Fallback>
                <p:oleObj name="Visio" r:id="rId4" imgW="10444534" imgH="6508630" progId="Visio.Drawing.11">
                  <p:embed/>
                  <p:pic>
                    <p:nvPicPr>
                      <p:cNvPr id="0" name="Content Placeholder 3"/>
                      <p:cNvPicPr>
                        <a:picLocks noGrp="1" noChangeAspect="1" noChangeArrowheads="1"/>
                      </p:cNvPicPr>
                      <p:nvPr/>
                    </p:nvPicPr>
                    <p:blipFill>
                      <a:blip r:embed="rId5"/>
                      <a:srcRect/>
                      <a:stretch>
                        <a:fillRect/>
                      </a:stretch>
                    </p:blipFill>
                    <p:spPr bwMode="auto">
                      <a:xfrm>
                        <a:off x="1187624" y="1340768"/>
                        <a:ext cx="7775575"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7477768"/>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a:t>
            </a:r>
            <a:r>
              <a:rPr lang="en-US" dirty="0" err="1"/>
              <a:t>mpls</a:t>
            </a:r>
            <a:r>
              <a:rPr lang="en-US" dirty="0"/>
              <a:t> router: simplified view</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415270"/>
              </p:ext>
            </p:extLst>
          </p:nvPr>
        </p:nvGraphicFramePr>
        <p:xfrm>
          <a:off x="-108520" y="1412776"/>
          <a:ext cx="8820150" cy="8520113"/>
        </p:xfrm>
        <a:graphic>
          <a:graphicData uri="http://schemas.openxmlformats.org/presentationml/2006/ole">
            <mc:AlternateContent xmlns:mc="http://schemas.openxmlformats.org/markup-compatibility/2006">
              <mc:Choice xmlns:v="urn:schemas-microsoft-com:vml" Requires="v">
                <p:oleObj spid="_x0000_s36926" name="Visio" r:id="rId3" imgW="7177662" imgH="6934290" progId="Visio.Drawing.11">
                  <p:embed/>
                </p:oleObj>
              </mc:Choice>
              <mc:Fallback>
                <p:oleObj name="Visio" r:id="rId3" imgW="7177662" imgH="6934290" progId="Visio.Drawing.11">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1412776"/>
                        <a:ext cx="8820150" cy="852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31994955"/>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Reserved labels</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Labels 0 through 15 are reserved labels.</a:t>
            </a:r>
          </a:p>
          <a:p>
            <a:pPr marL="0" indent="0">
              <a:buNone/>
            </a:pPr>
            <a:r>
              <a:rPr lang="en-US" dirty="0">
                <a:latin typeface="Consolas" pitchFamily="49" charset="0"/>
                <a:cs typeface="Consolas" pitchFamily="49" charset="0"/>
              </a:rPr>
              <a:t>Value Description                       Reference </a:t>
            </a:r>
          </a:p>
          <a:p>
            <a:pPr marL="0" indent="0">
              <a:buNone/>
            </a:pPr>
            <a:r>
              <a:rPr lang="en-US" dirty="0">
                <a:latin typeface="Consolas" pitchFamily="49" charset="0"/>
                <a:cs typeface="Consolas" pitchFamily="49" charset="0"/>
              </a:rPr>
              <a:t>0     IPv4 Explicit NULL Label          [RFC3032] </a:t>
            </a:r>
          </a:p>
          <a:p>
            <a:pPr marL="0" indent="0">
              <a:buNone/>
            </a:pPr>
            <a:r>
              <a:rPr lang="en-US" dirty="0">
                <a:latin typeface="Consolas" pitchFamily="49" charset="0"/>
                <a:cs typeface="Consolas" pitchFamily="49" charset="0"/>
              </a:rPr>
              <a:t>1     Router Alert Label                [RFC3032] </a:t>
            </a:r>
          </a:p>
          <a:p>
            <a:pPr marL="0" indent="0">
              <a:buNone/>
            </a:pPr>
            <a:r>
              <a:rPr lang="en-US" dirty="0">
                <a:latin typeface="Consolas" pitchFamily="49" charset="0"/>
                <a:cs typeface="Consolas" pitchFamily="49" charset="0"/>
              </a:rPr>
              <a:t>2     IPv6 Explicit NULL Label          [RFC3032] </a:t>
            </a:r>
          </a:p>
          <a:p>
            <a:pPr marL="0" indent="0">
              <a:buNone/>
            </a:pPr>
            <a:r>
              <a:rPr lang="en-US" dirty="0">
                <a:latin typeface="Consolas" pitchFamily="49" charset="0"/>
                <a:cs typeface="Consolas" pitchFamily="49" charset="0"/>
              </a:rPr>
              <a:t>3     Implicit NULL Label               [RFC3032] </a:t>
            </a:r>
          </a:p>
          <a:p>
            <a:pPr marL="0" indent="0">
              <a:buNone/>
            </a:pPr>
            <a:r>
              <a:rPr lang="en-US" dirty="0">
                <a:latin typeface="Consolas" pitchFamily="49" charset="0"/>
                <a:cs typeface="Consolas" pitchFamily="49" charset="0"/>
              </a:rPr>
              <a:t>4-6   Unassigned </a:t>
            </a:r>
          </a:p>
          <a:p>
            <a:pPr marL="0" indent="0">
              <a:buNone/>
            </a:pPr>
            <a:r>
              <a:rPr lang="en-US" dirty="0">
                <a:latin typeface="Consolas" pitchFamily="49" charset="0"/>
                <a:cs typeface="Consolas" pitchFamily="49" charset="0"/>
              </a:rPr>
              <a:t>7     Entropy Label Indicator (ELI)     [RFC6790] </a:t>
            </a:r>
          </a:p>
          <a:p>
            <a:pPr marL="0" indent="0">
              <a:buNone/>
            </a:pPr>
            <a:r>
              <a:rPr lang="en-US" dirty="0">
                <a:latin typeface="Consolas" pitchFamily="49" charset="0"/>
                <a:cs typeface="Consolas" pitchFamily="49" charset="0"/>
              </a:rPr>
              <a:t>8-12  Unassigned </a:t>
            </a:r>
          </a:p>
          <a:p>
            <a:pPr marL="0" indent="0">
              <a:buNone/>
            </a:pPr>
            <a:r>
              <a:rPr lang="en-US" dirty="0">
                <a:latin typeface="Consolas" pitchFamily="49" charset="0"/>
                <a:cs typeface="Consolas" pitchFamily="49" charset="0"/>
              </a:rPr>
              <a:t>13    GAL Label                         [RFC5586] </a:t>
            </a:r>
          </a:p>
          <a:p>
            <a:pPr marL="0" indent="0">
              <a:buNone/>
            </a:pPr>
            <a:r>
              <a:rPr lang="en-US" dirty="0">
                <a:latin typeface="Consolas" pitchFamily="49" charset="0"/>
                <a:cs typeface="Consolas" pitchFamily="49" charset="0"/>
              </a:rPr>
              <a:t>14    OAM Alert Label                   [RFC3429] </a:t>
            </a:r>
          </a:p>
          <a:p>
            <a:pPr marL="0" indent="0">
              <a:buNone/>
            </a:pPr>
            <a:r>
              <a:rPr lang="en-US" dirty="0">
                <a:latin typeface="Consolas" pitchFamily="49" charset="0"/>
                <a:cs typeface="Consolas" pitchFamily="49" charset="0"/>
              </a:rPr>
              <a:t>15    Unassigned</a:t>
            </a:r>
          </a:p>
          <a:p>
            <a:pPr marL="0" indent="0">
              <a:buNone/>
            </a:pPr>
            <a:endParaRPr lang="en-US" dirty="0"/>
          </a:p>
        </p:txBody>
      </p:sp>
    </p:spTree>
    <p:extLst>
      <p:ext uri="{BB962C8B-B14F-4D97-AF65-F5344CB8AC3E}">
        <p14:creationId xmlns:p14="http://schemas.microsoft.com/office/powerpoint/2010/main" val="2469552038"/>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Route Selection	</a:t>
            </a:r>
          </a:p>
        </p:txBody>
      </p:sp>
      <p:sp>
        <p:nvSpPr>
          <p:cNvPr id="3" name="Content Placeholder 2"/>
          <p:cNvSpPr>
            <a:spLocks noGrp="1"/>
          </p:cNvSpPr>
          <p:nvPr>
            <p:ph idx="1"/>
          </p:nvPr>
        </p:nvSpPr>
        <p:spPr/>
        <p:txBody>
          <a:bodyPr/>
          <a:lstStyle/>
          <a:p>
            <a:r>
              <a:rPr lang="en-US" dirty="0"/>
              <a:t>Hop by Hop routing</a:t>
            </a:r>
          </a:p>
          <a:p>
            <a:r>
              <a:rPr lang="en-US" dirty="0"/>
              <a:t>Explicit routing:</a:t>
            </a:r>
          </a:p>
          <a:p>
            <a:pPr lvl="1"/>
            <a:r>
              <a:rPr lang="en-US" dirty="0"/>
              <a:t>each LSR does not independently choose the next hop </a:t>
            </a:r>
          </a:p>
          <a:p>
            <a:pPr lvl="1"/>
            <a:r>
              <a:rPr lang="en-US" dirty="0"/>
              <a:t>a single LSR, generally the ingress LSP or the egress LSP does the job</a:t>
            </a:r>
          </a:p>
        </p:txBody>
      </p:sp>
    </p:spTree>
    <p:extLst>
      <p:ext uri="{BB962C8B-B14F-4D97-AF65-F5344CB8AC3E}">
        <p14:creationId xmlns:p14="http://schemas.microsoft.com/office/powerpoint/2010/main" val="1186323419"/>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Path</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300529011"/>
              </p:ext>
            </p:extLst>
          </p:nvPr>
        </p:nvGraphicFramePr>
        <p:xfrm>
          <a:off x="106363" y="1412875"/>
          <a:ext cx="9037637" cy="3671888"/>
        </p:xfrm>
        <a:graphic>
          <a:graphicData uri="http://schemas.openxmlformats.org/presentationml/2006/ole">
            <mc:AlternateContent xmlns:mc="http://schemas.openxmlformats.org/markup-compatibility/2006">
              <mc:Choice xmlns:v="urn:schemas-microsoft-com:vml" Requires="v">
                <p:oleObj spid="_x0000_s37950" name="Visio" r:id="rId4" imgW="10156757" imgH="4126931" progId="Visio.Drawing.11">
                  <p:embed/>
                </p:oleObj>
              </mc:Choice>
              <mc:Fallback>
                <p:oleObj name="Visio" r:id="rId4" imgW="10156757" imgH="4126931" progId="Visio.Drawing.11">
                  <p:embed/>
                  <p:pic>
                    <p:nvPicPr>
                      <p:cNvPr id="0" name="Content Placeholder 7"/>
                      <p:cNvPicPr>
                        <a:picLocks noGrp="1" noChangeAspect="1" noChangeArrowheads="1"/>
                      </p:cNvPicPr>
                      <p:nvPr/>
                    </p:nvPicPr>
                    <p:blipFill>
                      <a:blip r:embed="rId5"/>
                      <a:srcRect/>
                      <a:stretch>
                        <a:fillRect/>
                      </a:stretch>
                    </p:blipFill>
                    <p:spPr bwMode="auto">
                      <a:xfrm>
                        <a:off x="106363" y="1412875"/>
                        <a:ext cx="9037637"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7193190"/>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LSP Aggregation</a:t>
            </a:r>
          </a:p>
        </p:txBody>
      </p:sp>
      <p:sp>
        <p:nvSpPr>
          <p:cNvPr id="3" name="Content Placeholder 2"/>
          <p:cNvSpPr>
            <a:spLocks noGrp="1"/>
          </p:cNvSpPr>
          <p:nvPr>
            <p:ph idx="1"/>
          </p:nvPr>
        </p:nvSpPr>
        <p:spPr>
          <a:xfrm>
            <a:off x="683568" y="4941168"/>
            <a:ext cx="8083624" cy="1656184"/>
          </a:xfrm>
        </p:spPr>
        <p:txBody>
          <a:bodyPr>
            <a:normAutofit fontScale="62500" lnSpcReduction="20000"/>
          </a:bodyPr>
          <a:lstStyle/>
          <a:p>
            <a:r>
              <a:rPr lang="en-US" dirty="0"/>
              <a:t>The procedure of binding a single label to a union of FECs which is itself a FEC (within some domain), and of applying that label to all traffic in the union, is known as "aggregation".</a:t>
            </a:r>
          </a:p>
          <a:p>
            <a:r>
              <a:rPr lang="en-US" dirty="0"/>
              <a:t>Aggregation may reduce the number of labels which are needed to handle a particular set of packets, and may also reduce the amount of label distribution control traffic needed.</a:t>
            </a:r>
          </a:p>
        </p:txBody>
      </p:sp>
      <p:pic>
        <p:nvPicPr>
          <p:cNvPr id="28674" name="Picture 2" descr="mpls-summarization-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7664" y="1196752"/>
            <a:ext cx="5832648" cy="349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947674"/>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LSP tunnels </a:t>
            </a:r>
          </a:p>
        </p:txBody>
      </p:sp>
      <p:sp>
        <p:nvSpPr>
          <p:cNvPr id="3" name="Content Placeholder 2"/>
          <p:cNvSpPr>
            <a:spLocks noGrp="1"/>
          </p:cNvSpPr>
          <p:nvPr>
            <p:ph idx="1"/>
          </p:nvPr>
        </p:nvSpPr>
        <p:spPr>
          <a:xfrm>
            <a:off x="762000" y="1196753"/>
            <a:ext cx="8077200" cy="2232248"/>
          </a:xfrm>
        </p:spPr>
        <p:txBody>
          <a:bodyPr>
            <a:normAutofit fontScale="85000" lnSpcReduction="20000"/>
          </a:bodyPr>
          <a:lstStyle/>
          <a:p>
            <a:r>
              <a:rPr lang="en-US" dirty="0"/>
              <a:t>LSR takes explicit action to cause a particular packet to be delivered to another LSR: </a:t>
            </a:r>
          </a:p>
          <a:p>
            <a:pPr lvl="1"/>
            <a:r>
              <a:rPr lang="en-US" dirty="0"/>
              <a:t>even though the routers are not consecutive routers on the Hop-by-hop path for that packet</a:t>
            </a:r>
          </a:p>
          <a:p>
            <a:pPr lvl="1"/>
            <a:r>
              <a:rPr lang="en-US" dirty="0"/>
              <a:t>target router is not the packet’s ultimate destination</a:t>
            </a:r>
          </a:p>
          <a:p>
            <a:r>
              <a:rPr lang="en-US" dirty="0"/>
              <a:t>Hierarchy: LSP within LSP</a:t>
            </a:r>
          </a:p>
        </p:txBody>
      </p:sp>
      <p:graphicFrame>
        <p:nvGraphicFramePr>
          <p:cNvPr id="4" name="Object 3"/>
          <p:cNvGraphicFramePr>
            <a:graphicFrameLocks noChangeAspect="1"/>
          </p:cNvGraphicFramePr>
          <p:nvPr>
            <p:extLst>
              <p:ext uri="{D42A27DB-BD31-4B8C-83A1-F6EECF244321}">
                <p14:modId xmlns:p14="http://schemas.microsoft.com/office/powerpoint/2010/main" val="3601534273"/>
              </p:ext>
            </p:extLst>
          </p:nvPr>
        </p:nvGraphicFramePr>
        <p:xfrm>
          <a:off x="683568" y="3573016"/>
          <a:ext cx="8214857" cy="2791767"/>
        </p:xfrm>
        <a:graphic>
          <a:graphicData uri="http://schemas.openxmlformats.org/presentationml/2006/ole">
            <mc:AlternateContent xmlns:mc="http://schemas.openxmlformats.org/markup-compatibility/2006">
              <mc:Choice xmlns:v="urn:schemas-microsoft-com:vml" Requires="v">
                <p:oleObj spid="_x0000_s4242" name="Visio" r:id="rId4" imgW="10241334" imgH="3479680" progId="Visio.Drawing.11">
                  <p:embed/>
                </p:oleObj>
              </mc:Choice>
              <mc:Fallback>
                <p:oleObj name="Visio" r:id="rId4" imgW="10241334" imgH="3479680" progId="Visio.Drawing.11">
                  <p:embed/>
                  <p:pic>
                    <p:nvPicPr>
                      <p:cNvPr id="0" name=""/>
                      <p:cNvPicPr/>
                      <p:nvPr/>
                    </p:nvPicPr>
                    <p:blipFill>
                      <a:blip r:embed="rId5"/>
                      <a:stretch>
                        <a:fillRect/>
                      </a:stretch>
                    </p:blipFill>
                    <p:spPr>
                      <a:xfrm>
                        <a:off x="683568" y="3573016"/>
                        <a:ext cx="8214857" cy="2791767"/>
                      </a:xfrm>
                      <a:prstGeom prst="rect">
                        <a:avLst/>
                      </a:prstGeom>
                    </p:spPr>
                  </p:pic>
                </p:oleObj>
              </mc:Fallback>
            </mc:AlternateContent>
          </a:graphicData>
        </a:graphic>
      </p:graphicFrame>
    </p:spTree>
    <p:extLst>
      <p:ext uri="{BB962C8B-B14F-4D97-AF65-F5344CB8AC3E}">
        <p14:creationId xmlns:p14="http://schemas.microsoft.com/office/powerpoint/2010/main" val="178866095"/>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Components and Planes in the network</a:t>
            </a:r>
          </a:p>
        </p:txBody>
      </p:sp>
      <p:sp>
        <p:nvSpPr>
          <p:cNvPr id="3" name="Content Placeholder 2"/>
          <p:cNvSpPr>
            <a:spLocks noGrp="1"/>
          </p:cNvSpPr>
          <p:nvPr>
            <p:ph idx="1"/>
          </p:nvPr>
        </p:nvSpPr>
        <p:spPr>
          <a:xfrm>
            <a:off x="762000" y="1596413"/>
            <a:ext cx="8077200" cy="2480659"/>
          </a:xfrm>
        </p:spPr>
        <p:txBody>
          <a:bodyPr>
            <a:normAutofit fontScale="70000" lnSpcReduction="20000"/>
          </a:bodyPr>
          <a:lstStyle/>
          <a:p>
            <a:r>
              <a:rPr lang="en-US" dirty="0"/>
              <a:t>The network may be sliced into sets of functional components that communicate with each other and all of which have related responsibilities. These slices are called </a:t>
            </a:r>
            <a:r>
              <a:rPr lang="en-US" b="1" dirty="0"/>
              <a:t>planes</a:t>
            </a:r>
            <a:r>
              <a:rPr lang="en-US" dirty="0"/>
              <a:t>. </a:t>
            </a:r>
          </a:p>
          <a:p>
            <a:r>
              <a:rPr lang="en-US" dirty="0"/>
              <a:t>Communication between planes takes place only within a network node.</a:t>
            </a:r>
          </a:p>
          <a:p>
            <a:r>
              <a:rPr lang="en-US" dirty="0"/>
              <a:t>Communications between network nodes take place only within a plane. </a:t>
            </a:r>
          </a:p>
        </p:txBody>
      </p:sp>
      <p:pic>
        <p:nvPicPr>
          <p:cNvPr id="4" name="Picture 3"/>
          <p:cNvPicPr>
            <a:picLocks noChangeAspect="1"/>
          </p:cNvPicPr>
          <p:nvPr/>
        </p:nvPicPr>
        <p:blipFill>
          <a:blip r:embed="rId3"/>
          <a:stretch>
            <a:fillRect/>
          </a:stretch>
        </p:blipFill>
        <p:spPr>
          <a:xfrm>
            <a:off x="1907704" y="3645024"/>
            <a:ext cx="6063208" cy="2756004"/>
          </a:xfrm>
          <a:prstGeom prst="rect">
            <a:avLst/>
          </a:prstGeom>
        </p:spPr>
      </p:pic>
      <p:sp>
        <p:nvSpPr>
          <p:cNvPr id="5" name="TextBox 4"/>
          <p:cNvSpPr txBox="1"/>
          <p:nvPr/>
        </p:nvSpPr>
        <p:spPr>
          <a:xfrm>
            <a:off x="1223143" y="6586546"/>
            <a:ext cx="7432330" cy="307777"/>
          </a:xfrm>
          <a:prstGeom prst="rect">
            <a:avLst/>
          </a:prstGeom>
          <a:noFill/>
        </p:spPr>
        <p:txBody>
          <a:bodyPr wrap="square" rtlCol="0">
            <a:spAutoFit/>
          </a:bodyPr>
          <a:lstStyle/>
          <a:p>
            <a:r>
              <a:rPr lang="en-US" sz="1400" dirty="0"/>
              <a:t>From: GMPLS Architecture and Applications by Adrian </a:t>
            </a:r>
            <a:r>
              <a:rPr lang="en-US" sz="1400" dirty="0" err="1"/>
              <a:t>Farrel</a:t>
            </a:r>
            <a:r>
              <a:rPr lang="en-US" sz="1400" dirty="0"/>
              <a:t> and Igor </a:t>
            </a:r>
            <a:r>
              <a:rPr lang="en-US" sz="1400" dirty="0" err="1"/>
              <a:t>Bryskin</a:t>
            </a:r>
            <a:endParaRPr lang="en-US" sz="1400" dirty="0"/>
          </a:p>
        </p:txBody>
      </p:sp>
    </p:spTree>
    <p:extLst>
      <p:ext uri="{BB962C8B-B14F-4D97-AF65-F5344CB8AC3E}">
        <p14:creationId xmlns:p14="http://schemas.microsoft.com/office/powerpoint/2010/main" val="284852699"/>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a:t>What Is MPLS?</a:t>
            </a:r>
          </a:p>
        </p:txBody>
      </p:sp>
      <p:sp>
        <p:nvSpPr>
          <p:cNvPr id="3" name="Content Placeholder 2"/>
          <p:cNvSpPr>
            <a:spLocks noGrp="1"/>
          </p:cNvSpPr>
          <p:nvPr>
            <p:ph idx="1"/>
          </p:nvPr>
        </p:nvSpPr>
        <p:spPr/>
        <p:txBody>
          <a:bodyPr>
            <a:normAutofit lnSpcReduction="10000"/>
          </a:bodyPr>
          <a:lstStyle/>
          <a:p>
            <a:r>
              <a:rPr lang="en-US" dirty="0">
                <a:solidFill>
                  <a:srgbClr val="FF0000"/>
                </a:solidFill>
              </a:rPr>
              <a:t>M</a:t>
            </a:r>
            <a:r>
              <a:rPr lang="en-US" dirty="0"/>
              <a:t>ulti</a:t>
            </a:r>
          </a:p>
          <a:p>
            <a:r>
              <a:rPr lang="en-US" dirty="0">
                <a:solidFill>
                  <a:srgbClr val="FF0000"/>
                </a:solidFill>
              </a:rPr>
              <a:t>P</a:t>
            </a:r>
            <a:r>
              <a:rPr lang="en-US" dirty="0"/>
              <a:t>rotocol</a:t>
            </a:r>
          </a:p>
          <a:p>
            <a:r>
              <a:rPr lang="en-US" dirty="0">
                <a:solidFill>
                  <a:srgbClr val="FF0000"/>
                </a:solidFill>
              </a:rPr>
              <a:t>L</a:t>
            </a:r>
            <a:r>
              <a:rPr lang="en-US" dirty="0"/>
              <a:t>abel</a:t>
            </a:r>
          </a:p>
          <a:p>
            <a:r>
              <a:rPr lang="en-US" dirty="0">
                <a:solidFill>
                  <a:srgbClr val="FF0000"/>
                </a:solidFill>
              </a:rPr>
              <a:t>S</a:t>
            </a:r>
            <a:r>
              <a:rPr lang="en-US" dirty="0"/>
              <a:t>witching</a:t>
            </a:r>
          </a:p>
          <a:p>
            <a:endParaRPr lang="en-US" dirty="0"/>
          </a:p>
          <a:p>
            <a:endParaRPr lang="en-US" dirty="0"/>
          </a:p>
          <a:p>
            <a:pPr marL="0" indent="0">
              <a:buNone/>
            </a:pPr>
            <a:r>
              <a:rPr lang="en-US" dirty="0"/>
              <a:t>MPLS relies on associating a </a:t>
            </a:r>
            <a:r>
              <a:rPr lang="en-US" i="1" dirty="0"/>
              <a:t>small, fixed format </a:t>
            </a:r>
            <a:r>
              <a:rPr lang="en-US" dirty="0"/>
              <a:t>label with each data packet</a:t>
            </a:r>
          </a:p>
          <a:p>
            <a:endParaRPr lang="en-US" dirty="0"/>
          </a:p>
        </p:txBody>
      </p:sp>
    </p:spTree>
    <p:custDataLst>
      <p:tags r:id="rId1"/>
    </p:custData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274496" cy="1143000"/>
          </a:xfrm>
        </p:spPr>
        <p:txBody>
          <a:bodyPr>
            <a:normAutofit/>
          </a:bodyPr>
          <a:lstStyle/>
          <a:p>
            <a:r>
              <a:rPr lang="en-US" dirty="0"/>
              <a:t>MPLS Data Plane and Control Plane </a:t>
            </a:r>
          </a:p>
        </p:txBody>
      </p:sp>
      <p:sp>
        <p:nvSpPr>
          <p:cNvPr id="3" name="Content Placeholder 2"/>
          <p:cNvSpPr>
            <a:spLocks noGrp="1"/>
          </p:cNvSpPr>
          <p:nvPr>
            <p:ph idx="1"/>
          </p:nvPr>
        </p:nvSpPr>
        <p:spPr>
          <a:xfrm>
            <a:off x="762000" y="1412777"/>
            <a:ext cx="8077200" cy="1080120"/>
          </a:xfrm>
        </p:spPr>
        <p:txBody>
          <a:bodyPr>
            <a:normAutofit fontScale="55000" lnSpcReduction="20000"/>
          </a:bodyPr>
          <a:lstStyle/>
          <a:p>
            <a:r>
              <a:rPr lang="en-US" b="1" dirty="0"/>
              <a:t>Control Plane</a:t>
            </a:r>
            <a:r>
              <a:rPr lang="en-US" dirty="0"/>
              <a:t>—responsible for maintaining correct label tables among Label Switching Routers</a:t>
            </a:r>
          </a:p>
          <a:p>
            <a:r>
              <a:rPr lang="en-US" b="1" dirty="0"/>
              <a:t>Forwarding (aka Data) Plane</a:t>
            </a:r>
            <a:r>
              <a:rPr lang="en-US" dirty="0"/>
              <a:t>—uses label carried by packet and label table maintained by LSR to forward the packet</a:t>
            </a:r>
          </a:p>
        </p:txBody>
      </p:sp>
      <p:graphicFrame>
        <p:nvGraphicFramePr>
          <p:cNvPr id="4" name="Object 3"/>
          <p:cNvGraphicFramePr>
            <a:graphicFrameLocks noChangeAspect="1"/>
          </p:cNvGraphicFramePr>
          <p:nvPr>
            <p:extLst>
              <p:ext uri="{D42A27DB-BD31-4B8C-83A1-F6EECF244321}">
                <p14:modId xmlns:p14="http://schemas.microsoft.com/office/powerpoint/2010/main" val="1697908117"/>
              </p:ext>
            </p:extLst>
          </p:nvPr>
        </p:nvGraphicFramePr>
        <p:xfrm>
          <a:off x="1331640" y="2498378"/>
          <a:ext cx="6357938" cy="4324350"/>
        </p:xfrm>
        <a:graphic>
          <a:graphicData uri="http://schemas.openxmlformats.org/presentationml/2006/ole">
            <mc:AlternateContent xmlns:mc="http://schemas.openxmlformats.org/markup-compatibility/2006">
              <mc:Choice xmlns:v="urn:schemas-microsoft-com:vml" Requires="v">
                <p:oleObj spid="_x0000_s38974" name="Visio" r:id="rId4" imgW="5371019" imgH="3653287" progId="Visio.Drawing.11">
                  <p:embed/>
                </p:oleObj>
              </mc:Choice>
              <mc:Fallback>
                <p:oleObj name="Visio" r:id="rId4" imgW="5371019" imgH="3653287"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498378"/>
                        <a:ext cx="6357938"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49854704"/>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Labels Distribution</a:t>
            </a:r>
          </a:p>
        </p:txBody>
      </p:sp>
      <p:sp>
        <p:nvSpPr>
          <p:cNvPr id="3" name="Content Placeholder 2"/>
          <p:cNvSpPr>
            <a:spLocks noGrp="1"/>
          </p:cNvSpPr>
          <p:nvPr>
            <p:ph idx="1"/>
          </p:nvPr>
        </p:nvSpPr>
        <p:spPr>
          <a:xfrm>
            <a:off x="899592" y="1556792"/>
            <a:ext cx="8223758" cy="4297363"/>
          </a:xfrm>
        </p:spPr>
        <p:txBody>
          <a:bodyPr>
            <a:normAutofit fontScale="85000" lnSpcReduction="20000"/>
          </a:bodyPr>
          <a:lstStyle/>
          <a:p>
            <a:endParaRPr lang="en-US" dirty="0"/>
          </a:p>
          <a:p>
            <a:r>
              <a:rPr lang="en-US" dirty="0"/>
              <a:t>Label distribution protocol is a set of procedures by which one Label Switched Router (LSR) informs another of the meaning of labels used to forward traffic between and through them</a:t>
            </a:r>
          </a:p>
          <a:p>
            <a:r>
              <a:rPr lang="en-US" dirty="0"/>
              <a:t>MPLS architecture does not assume a single label distribution protocol</a:t>
            </a:r>
          </a:p>
          <a:p>
            <a:r>
              <a:rPr lang="en-US" dirty="0"/>
              <a:t>Label Distribution Protocols:</a:t>
            </a:r>
          </a:p>
          <a:p>
            <a:pPr lvl="1"/>
            <a:r>
              <a:rPr lang="en-US" dirty="0"/>
              <a:t>LDP –auto discovery, session (TCP) based (RFC5036)</a:t>
            </a:r>
          </a:p>
          <a:p>
            <a:pPr lvl="1"/>
            <a:r>
              <a:rPr lang="en-US" dirty="0"/>
              <a:t>RSVP-TE – RSVP extension capable of labels dissemination (RFC3209)</a:t>
            </a:r>
          </a:p>
        </p:txBody>
      </p:sp>
    </p:spTree>
    <p:extLst>
      <p:ext uri="{BB962C8B-B14F-4D97-AF65-F5344CB8AC3E}">
        <p14:creationId xmlns:p14="http://schemas.microsoft.com/office/powerpoint/2010/main" val="3136952449"/>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Labels Distribution Types</a:t>
            </a:r>
          </a:p>
        </p:txBody>
      </p:sp>
      <p:sp>
        <p:nvSpPr>
          <p:cNvPr id="3" name="Content Placeholder 2"/>
          <p:cNvSpPr>
            <a:spLocks noGrp="1"/>
          </p:cNvSpPr>
          <p:nvPr>
            <p:ph idx="1"/>
          </p:nvPr>
        </p:nvSpPr>
        <p:spPr>
          <a:xfrm>
            <a:off x="4856150" y="1556792"/>
            <a:ext cx="4267200" cy="4297363"/>
          </a:xfrm>
        </p:spPr>
        <p:txBody>
          <a:bodyPr>
            <a:normAutofit fontScale="92500" lnSpcReduction="20000"/>
          </a:bodyPr>
          <a:lstStyle/>
          <a:p>
            <a:endParaRPr lang="en-US" dirty="0"/>
          </a:p>
          <a:p>
            <a:pPr marL="0" indent="0">
              <a:buNone/>
            </a:pPr>
            <a:r>
              <a:rPr lang="en-US" dirty="0"/>
              <a:t>Two types of MPLS Label Distribution:</a:t>
            </a:r>
          </a:p>
          <a:p>
            <a:pPr lvl="1"/>
            <a:r>
              <a:rPr lang="en-US" b="1" i="1" dirty="0"/>
              <a:t>Downstream-on-Demand</a:t>
            </a:r>
          </a:p>
          <a:p>
            <a:pPr lvl="2"/>
            <a:r>
              <a:rPr lang="en-US" dirty="0"/>
              <a:t>“Ask and you shall receive”</a:t>
            </a:r>
          </a:p>
          <a:p>
            <a:pPr lvl="1"/>
            <a:r>
              <a:rPr lang="en-US" b="1" i="1" dirty="0"/>
              <a:t>Unsolicited Downstream</a:t>
            </a:r>
          </a:p>
          <a:p>
            <a:pPr lvl="2"/>
            <a:r>
              <a:rPr lang="en-US" dirty="0"/>
              <a:t>Sent without a request</a:t>
            </a:r>
          </a:p>
          <a:p>
            <a:pPr lvl="2"/>
            <a:r>
              <a:rPr lang="en-US" dirty="0"/>
              <a:t>“Here’s a label to use for this prefix”</a:t>
            </a:r>
          </a:p>
        </p:txBody>
      </p:sp>
      <p:graphicFrame>
        <p:nvGraphicFramePr>
          <p:cNvPr id="4" name="Object 3"/>
          <p:cNvGraphicFramePr>
            <a:graphicFrameLocks noChangeAspect="1"/>
          </p:cNvGraphicFramePr>
          <p:nvPr>
            <p:extLst>
              <p:ext uri="{D42A27DB-BD31-4B8C-83A1-F6EECF244321}">
                <p14:modId xmlns:p14="http://schemas.microsoft.com/office/powerpoint/2010/main" val="1377356203"/>
              </p:ext>
            </p:extLst>
          </p:nvPr>
        </p:nvGraphicFramePr>
        <p:xfrm>
          <a:off x="7703" y="1412776"/>
          <a:ext cx="5014514" cy="2940993"/>
        </p:xfrm>
        <a:graphic>
          <a:graphicData uri="http://schemas.openxmlformats.org/presentationml/2006/ole">
            <mc:AlternateContent xmlns:mc="http://schemas.openxmlformats.org/markup-compatibility/2006">
              <mc:Choice xmlns:v="urn:schemas-microsoft-com:vml" Requires="v">
                <p:oleObj spid="_x0000_s26735" name="Visio" r:id="rId4" imgW="7571091" imgH="4440178" progId="Visio.Drawing.11">
                  <p:embed/>
                </p:oleObj>
              </mc:Choice>
              <mc:Fallback>
                <p:oleObj name="Visio" r:id="rId4" imgW="7571091" imgH="4440178" progId="Visio.Drawing.11">
                  <p:embed/>
                  <p:pic>
                    <p:nvPicPr>
                      <p:cNvPr id="0" name=""/>
                      <p:cNvPicPr/>
                      <p:nvPr/>
                    </p:nvPicPr>
                    <p:blipFill>
                      <a:blip r:embed="rId5"/>
                      <a:stretch>
                        <a:fillRect/>
                      </a:stretch>
                    </p:blipFill>
                    <p:spPr>
                      <a:xfrm>
                        <a:off x="7703" y="1412776"/>
                        <a:ext cx="5014514" cy="2940993"/>
                      </a:xfrm>
                      <a:prstGeom prst="rect">
                        <a:avLst/>
                      </a:prstGeom>
                    </p:spPr>
                  </p:pic>
                </p:oleObj>
              </mc:Fallback>
            </mc:AlternateContent>
          </a:graphicData>
        </a:graphic>
      </p:graphicFrame>
    </p:spTree>
    <p:extLst>
      <p:ext uri="{BB962C8B-B14F-4D97-AF65-F5344CB8AC3E}">
        <p14:creationId xmlns:p14="http://schemas.microsoft.com/office/powerpoint/2010/main" val="2732817073"/>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274496" cy="1143000"/>
          </a:xfrm>
        </p:spPr>
        <p:txBody>
          <a:bodyPr>
            <a:normAutofit fontScale="90000"/>
          </a:bodyPr>
          <a:lstStyle/>
          <a:p>
            <a:r>
              <a:rPr lang="en-US" dirty="0"/>
              <a:t>MPLS Data Plane and Control Plane - 2</a:t>
            </a:r>
          </a:p>
        </p:txBody>
      </p:sp>
      <p:sp>
        <p:nvSpPr>
          <p:cNvPr id="3" name="Content Placeholder 2"/>
          <p:cNvSpPr>
            <a:spLocks noGrp="1"/>
          </p:cNvSpPr>
          <p:nvPr>
            <p:ph idx="1"/>
          </p:nvPr>
        </p:nvSpPr>
        <p:spPr/>
        <p:txBody>
          <a:bodyPr/>
          <a:lstStyle/>
          <a:p>
            <a:r>
              <a:rPr lang="en-US" dirty="0"/>
              <a:t>Official definitions (from RFC5654):</a:t>
            </a:r>
          </a:p>
          <a:p>
            <a:pPr lvl="1"/>
            <a:r>
              <a:rPr lang="en-US" dirty="0"/>
              <a:t>The </a:t>
            </a:r>
            <a:r>
              <a:rPr lang="en-US" b="1" dirty="0"/>
              <a:t>control plane </a:t>
            </a:r>
            <a:r>
              <a:rPr lang="en-US" dirty="0"/>
              <a:t>performs transport path control functions. Through signaling, the control plane sets up, modifies and releases transport paths, and may recover a transport path in case of a failure. The control plane also performs other functions in support of transport path control, such as routing information dissemination.</a:t>
            </a:r>
          </a:p>
          <a:p>
            <a:pPr lvl="1"/>
            <a:endParaRPr lang="en-US" dirty="0"/>
          </a:p>
        </p:txBody>
      </p:sp>
    </p:spTree>
    <p:extLst>
      <p:ext uri="{BB962C8B-B14F-4D97-AF65-F5344CB8AC3E}">
        <p14:creationId xmlns:p14="http://schemas.microsoft.com/office/powerpoint/2010/main" val="36910158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MPLS Label Distribution and Management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45098411"/>
              </p:ext>
            </p:extLst>
          </p:nvPr>
        </p:nvGraphicFramePr>
        <p:xfrm>
          <a:off x="762000" y="1597024"/>
          <a:ext cx="8077200" cy="2255429"/>
        </p:xfrm>
        <a:graphic>
          <a:graphicData uri="http://schemas.openxmlformats.org/drawingml/2006/table">
            <a:tbl>
              <a:tblPr firstRow="1" bandRow="1">
                <a:tableStyleId>{5C22544A-7EE6-4342-B048-85BDC9FD1C3A}</a:tableStyleId>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1066709">
                <a:tc>
                  <a:txBody>
                    <a:bodyPr/>
                    <a:lstStyle/>
                    <a:p>
                      <a:pPr algn="ctr"/>
                      <a:r>
                        <a:rPr lang="en-US" sz="2800" dirty="0"/>
                        <a:t>Downstream On Demand</a:t>
                      </a:r>
                      <a:endParaRPr lang="en-US" dirty="0"/>
                    </a:p>
                  </a:txBody>
                  <a:tcPr/>
                </a:tc>
                <a:tc>
                  <a:txBody>
                    <a:bodyPr/>
                    <a:lstStyle/>
                    <a:p>
                      <a:pPr marL="0" algn="ctr" defTabSz="914400" rtl="0" eaLnBrk="1" latinLnBrk="0" hangingPunct="1"/>
                      <a:r>
                        <a:rPr lang="en-US" sz="2800" b="1" kern="1200" dirty="0">
                          <a:solidFill>
                            <a:schemeClr val="lt1"/>
                          </a:solidFill>
                          <a:latin typeface="+mn-lt"/>
                          <a:ea typeface="+mn-ea"/>
                          <a:cs typeface="+mn-cs"/>
                        </a:rPr>
                        <a:t>Downstream Unsolicited</a:t>
                      </a:r>
                    </a:p>
                  </a:txBody>
                  <a:tcPr/>
                </a:tc>
                <a:extLst>
                  <a:ext uri="{0D108BD9-81ED-4DB2-BD59-A6C34878D82A}">
                    <a16:rowId xmlns:a16="http://schemas.microsoft.com/office/drawing/2014/main" val="10000"/>
                  </a:ext>
                </a:extLst>
              </a:tr>
              <a:tr h="1066709">
                <a:tc>
                  <a:txBody>
                    <a:bodyPr/>
                    <a:lstStyle/>
                    <a:p>
                      <a:r>
                        <a:rPr lang="en-US" sz="2400" kern="1200" dirty="0">
                          <a:solidFill>
                            <a:schemeClr val="dk1"/>
                          </a:solidFill>
                          <a:latin typeface="+mn-lt"/>
                          <a:ea typeface="+mn-ea"/>
                          <a:cs typeface="+mn-cs"/>
                        </a:rPr>
                        <a:t>Sends the label binding only in response to an explicit request from another LSR</a:t>
                      </a:r>
                    </a:p>
                  </a:txBody>
                  <a:tcPr/>
                </a:tc>
                <a:tc>
                  <a:txBody>
                    <a:bodyPr/>
                    <a:lstStyle/>
                    <a:p>
                      <a:pPr marL="0" algn="l" defTabSz="914400" rtl="0" eaLnBrk="1" latinLnBrk="0" hangingPunct="1"/>
                      <a:r>
                        <a:rPr lang="en-US" sz="2400" kern="1200" dirty="0">
                          <a:solidFill>
                            <a:schemeClr val="dk1"/>
                          </a:solidFill>
                          <a:latin typeface="+mn-lt"/>
                          <a:ea typeface="+mn-ea"/>
                          <a:cs typeface="+mn-cs"/>
                        </a:rPr>
                        <a:t>Sends label bindings to LSRs that have not explicitly requested them</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05361678"/>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MPLS Label Distribution and Retention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85949471"/>
              </p:ext>
            </p:extLst>
          </p:nvPr>
        </p:nvGraphicFramePr>
        <p:xfrm>
          <a:off x="766275" y="1445259"/>
          <a:ext cx="8077200" cy="5260975"/>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gridCol w="2019300">
                  <a:extLst>
                    <a:ext uri="{9D8B030D-6E8A-4147-A177-3AD203B41FA5}">
                      <a16:colId xmlns:a16="http://schemas.microsoft.com/office/drawing/2014/main" val="20002"/>
                    </a:ext>
                  </a:extLst>
                </a:gridCol>
                <a:gridCol w="2019300">
                  <a:extLst>
                    <a:ext uri="{9D8B030D-6E8A-4147-A177-3AD203B41FA5}">
                      <a16:colId xmlns:a16="http://schemas.microsoft.com/office/drawing/2014/main" val="20003"/>
                    </a:ext>
                  </a:extLst>
                </a:gridCol>
              </a:tblGrid>
              <a:tr h="1129602">
                <a:tc gridSpan="2">
                  <a:txBody>
                    <a:bodyPr/>
                    <a:lstStyle/>
                    <a:p>
                      <a:pPr marL="0" algn="ctr" defTabSz="914400" rtl="0" eaLnBrk="1" latinLnBrk="0" hangingPunct="1"/>
                      <a:r>
                        <a:rPr lang="en-US" sz="2800" b="1" kern="1200" dirty="0">
                          <a:solidFill>
                            <a:schemeClr val="lt1"/>
                          </a:solidFill>
                          <a:latin typeface="+mn-lt"/>
                          <a:ea typeface="+mn-ea"/>
                          <a:cs typeface="+mn-cs"/>
                        </a:rPr>
                        <a:t>Label Distribution Control</a:t>
                      </a:r>
                    </a:p>
                  </a:txBody>
                  <a:tcPr/>
                </a:tc>
                <a:tc hMerge="1">
                  <a:txBody>
                    <a:bodyPr/>
                    <a:lstStyle/>
                    <a:p>
                      <a:endParaRPr lang="en-US" dirty="0"/>
                    </a:p>
                  </a:txBody>
                  <a:tcPr/>
                </a:tc>
                <a:tc gridSpan="2">
                  <a:txBody>
                    <a:bodyPr/>
                    <a:lstStyle/>
                    <a:p>
                      <a:pPr algn="ctr"/>
                      <a:r>
                        <a:rPr lang="en-US" sz="2800" dirty="0"/>
                        <a:t>Label Retention </a:t>
                      </a:r>
                    </a:p>
                  </a:txBody>
                  <a:tcPr/>
                </a:tc>
                <a:tc hMerge="1">
                  <a:txBody>
                    <a:bodyPr/>
                    <a:lstStyle/>
                    <a:p>
                      <a:endParaRPr lang="en-US" dirty="0"/>
                    </a:p>
                  </a:txBody>
                  <a:tcPr/>
                </a:tc>
                <a:extLst>
                  <a:ext uri="{0D108BD9-81ED-4DB2-BD59-A6C34878D82A}">
                    <a16:rowId xmlns:a16="http://schemas.microsoft.com/office/drawing/2014/main" val="10000"/>
                  </a:ext>
                </a:extLst>
              </a:tr>
              <a:tr h="1129602">
                <a:tc>
                  <a:txBody>
                    <a:bodyPr/>
                    <a:lstStyle/>
                    <a:p>
                      <a:r>
                        <a:rPr lang="en-US" sz="2400" dirty="0"/>
                        <a:t>Independent</a:t>
                      </a:r>
                    </a:p>
                  </a:txBody>
                  <a:tcPr/>
                </a:tc>
                <a:tc>
                  <a:txBody>
                    <a:bodyPr/>
                    <a:lstStyle/>
                    <a:p>
                      <a:r>
                        <a:rPr lang="en-US" sz="2400" dirty="0"/>
                        <a:t>Ordered</a:t>
                      </a:r>
                    </a:p>
                  </a:txBody>
                  <a:tcPr/>
                </a:tc>
                <a:tc>
                  <a:txBody>
                    <a:bodyPr/>
                    <a:lstStyle/>
                    <a:p>
                      <a:r>
                        <a:rPr lang="en-US" sz="2400" dirty="0"/>
                        <a:t>Conservative</a:t>
                      </a:r>
                    </a:p>
                  </a:txBody>
                  <a:tcPr/>
                </a:tc>
                <a:tc>
                  <a:txBody>
                    <a:bodyPr/>
                    <a:lstStyle/>
                    <a:p>
                      <a:r>
                        <a:rPr lang="en-US" sz="2400" dirty="0"/>
                        <a:t>Liberal</a:t>
                      </a:r>
                    </a:p>
                  </a:txBody>
                  <a:tcPr/>
                </a:tc>
                <a:extLst>
                  <a:ext uri="{0D108BD9-81ED-4DB2-BD59-A6C34878D82A}">
                    <a16:rowId xmlns:a16="http://schemas.microsoft.com/office/drawing/2014/main" val="10001"/>
                  </a:ext>
                </a:extLst>
              </a:tr>
              <a:tr h="3001771">
                <a:tc>
                  <a:txBody>
                    <a:bodyPr/>
                    <a:lstStyle/>
                    <a:p>
                      <a:r>
                        <a:rPr lang="en-US" dirty="0"/>
                        <a:t>Each LSR may advertise label</a:t>
                      </a:r>
                    </a:p>
                    <a:p>
                      <a:r>
                        <a:rPr lang="en-US" dirty="0"/>
                        <a:t>mappings to its neighbors at any time it desires</a:t>
                      </a:r>
                    </a:p>
                    <a:p>
                      <a:endParaRPr lang="en-US" dirty="0"/>
                    </a:p>
                    <a:p>
                      <a:endParaRPr lang="en-US" dirty="0"/>
                    </a:p>
                  </a:txBody>
                  <a:tcPr/>
                </a:tc>
                <a:tc>
                  <a:txBody>
                    <a:bodyPr/>
                    <a:lstStyle/>
                    <a:p>
                      <a:r>
                        <a:rPr lang="en-US" dirty="0"/>
                        <a:t>Transmits label mapping:</a:t>
                      </a:r>
                    </a:p>
                    <a:p>
                      <a:pPr marL="285750" indent="-285750">
                        <a:buFont typeface="Arial" panose="020B0604020202020204" pitchFamily="34" charset="0"/>
                        <a:buChar char="•"/>
                      </a:pPr>
                      <a:r>
                        <a:rPr lang="en-US" dirty="0"/>
                        <a:t>For a FEC for which it has a label mapping</a:t>
                      </a:r>
                      <a:r>
                        <a:rPr lang="en-US" baseline="0" dirty="0"/>
                        <a:t> </a:t>
                      </a:r>
                      <a:r>
                        <a:rPr lang="en-US" dirty="0"/>
                        <a:t>for the FEC next hop</a:t>
                      </a:r>
                    </a:p>
                    <a:p>
                      <a:pPr marL="285750" indent="-285750">
                        <a:buFont typeface="Arial" panose="020B0604020202020204" pitchFamily="34" charset="0"/>
                        <a:buChar char="•"/>
                      </a:pPr>
                      <a:r>
                        <a:rPr lang="en-US" dirty="0"/>
                        <a:t>For a FEC for which the LSR is the egress</a:t>
                      </a:r>
                    </a:p>
                  </a:txBody>
                  <a:tcPr/>
                </a:tc>
                <a:tc>
                  <a:txBody>
                    <a:bodyPr/>
                    <a:lstStyle/>
                    <a:p>
                      <a:pPr marL="0" lvl="1" algn="l" defTabSz="914400" rtl="0" eaLnBrk="1" latinLnBrk="0" hangingPunct="1"/>
                      <a:r>
                        <a:rPr lang="en-US" sz="1800" kern="1200" dirty="0">
                          <a:solidFill>
                            <a:schemeClr val="dk1"/>
                          </a:solidFill>
                          <a:latin typeface="+mn-lt"/>
                          <a:ea typeface="+mn-ea"/>
                          <a:cs typeface="+mn-cs"/>
                        </a:rPr>
                        <a:t>Received label mappings</a:t>
                      </a:r>
                    </a:p>
                    <a:p>
                      <a:pPr marL="0" lvl="1" algn="l" defTabSz="914400" rtl="0" eaLnBrk="1" latinLnBrk="0" hangingPunct="1"/>
                      <a:r>
                        <a:rPr lang="en-US" sz="1800" kern="1200" dirty="0">
                          <a:solidFill>
                            <a:schemeClr val="dk1"/>
                          </a:solidFill>
                          <a:latin typeface="+mn-lt"/>
                          <a:ea typeface="+mn-ea"/>
                          <a:cs typeface="+mn-cs"/>
                        </a:rPr>
                        <a:t>are retained only if they will be used to forward packets (i.e., if</a:t>
                      </a:r>
                      <a:r>
                        <a:rPr lang="en-US" sz="1800" kern="1200" baseline="0" dirty="0">
                          <a:solidFill>
                            <a:schemeClr val="dk1"/>
                          </a:solidFill>
                          <a:latin typeface="+mn-lt"/>
                          <a:ea typeface="+mn-ea"/>
                          <a:cs typeface="+mn-cs"/>
                        </a:rPr>
                        <a:t> </a:t>
                      </a:r>
                      <a:r>
                        <a:rPr lang="en-US" sz="1800" kern="1200" dirty="0">
                          <a:solidFill>
                            <a:schemeClr val="dk1"/>
                          </a:solidFill>
                          <a:latin typeface="+mn-lt"/>
                          <a:ea typeface="+mn-ea"/>
                          <a:cs typeface="+mn-cs"/>
                        </a:rPr>
                        <a:t>they are received from a valid next hop according to routing)</a:t>
                      </a:r>
                    </a:p>
                  </a:txBody>
                  <a:tcPr/>
                </a:tc>
                <a:tc>
                  <a:txBody>
                    <a:bodyPr/>
                    <a:lstStyle/>
                    <a:p>
                      <a:pPr marL="0" lvl="1" algn="l" defTabSz="914400" rtl="0" eaLnBrk="1" latinLnBrk="0" hangingPunct="1"/>
                      <a:r>
                        <a:rPr lang="en-US" sz="1800" kern="1200" dirty="0">
                          <a:solidFill>
                            <a:schemeClr val="dk1"/>
                          </a:solidFill>
                          <a:latin typeface="+mn-lt"/>
                          <a:ea typeface="+mn-ea"/>
                          <a:cs typeface="+mn-cs"/>
                        </a:rPr>
                        <a:t>Every label mappings received from a peer LSR is retained regardless of whether the LSR is the next hop for the advertised mapping</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80524437"/>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 distribution and a core link failures </a:t>
            </a:r>
          </a:p>
        </p:txBody>
      </p:sp>
      <p:sp>
        <p:nvSpPr>
          <p:cNvPr id="3" name="Content Placeholder 2"/>
          <p:cNvSpPr>
            <a:spLocks noGrp="1"/>
          </p:cNvSpPr>
          <p:nvPr>
            <p:ph idx="1"/>
          </p:nvPr>
        </p:nvSpPr>
        <p:spPr>
          <a:xfrm>
            <a:off x="4211960" y="1484785"/>
            <a:ext cx="4627240" cy="5184576"/>
          </a:xfrm>
        </p:spPr>
        <p:txBody>
          <a:bodyPr>
            <a:normAutofit fontScale="85000" lnSpcReduction="20000"/>
          </a:bodyPr>
          <a:lstStyle/>
          <a:p>
            <a:r>
              <a:rPr lang="en-US" dirty="0"/>
              <a:t>Default settings on most modern routers:</a:t>
            </a:r>
          </a:p>
          <a:p>
            <a:pPr lvl="1"/>
            <a:r>
              <a:rPr lang="en-US" dirty="0"/>
              <a:t>independent label distribution</a:t>
            </a:r>
          </a:p>
          <a:p>
            <a:pPr lvl="1"/>
            <a:r>
              <a:rPr lang="en-US" dirty="0"/>
              <a:t>liberal label retention mode</a:t>
            </a:r>
          </a:p>
          <a:p>
            <a:r>
              <a:rPr lang="en-US" dirty="0"/>
              <a:t>Every LSR saves labels advertised by all its neighbors</a:t>
            </a:r>
          </a:p>
          <a:p>
            <a:r>
              <a:rPr lang="en-US" dirty="0"/>
              <a:t>Therefore when A discovers that it can use B to reach the egress router, it already has the label assigned by B to EG prefix in its Label Information Base (LIB)</a:t>
            </a:r>
          </a:p>
        </p:txBody>
      </p:sp>
      <p:pic>
        <p:nvPicPr>
          <p:cNvPr id="25602" name="Picture 2" descr="http://4.bp.blogspot.com/-4dsAnRP7dTg/TqKpQC1jCAI/AAAAAAAAEd0/TWrjHkrUgyo/s320/LDPIGP_FW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84784"/>
            <a:ext cx="3048000" cy="159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604" name="Picture 4" descr="http://2.bp.blogspot.com/-8_9Yw_CeSr8/TqKpQWGYuxI/AAAAAAAAEeA/PbmfqdK48lA/s320/LDPIGP_Backu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356992"/>
            <a:ext cx="3048000" cy="14573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606" name="Picture 6" descr="http://2.bp.blogspot.com/-hHO0I4ldIag/TqKpQoQb8lI/AAAAAAAAEeM/TBnKV8b4waM/s320/LDPIGP_Resto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054" y="5304090"/>
            <a:ext cx="3009900" cy="15335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384147"/>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MPLS Label Distribution Peering and Hierarchy</a:t>
            </a:r>
          </a:p>
        </p:txBody>
      </p:sp>
      <p:sp>
        <p:nvSpPr>
          <p:cNvPr id="3" name="Content Placeholder 2"/>
          <p:cNvSpPr>
            <a:spLocks noGrp="1"/>
          </p:cNvSpPr>
          <p:nvPr>
            <p:ph idx="1"/>
          </p:nvPr>
        </p:nvSpPr>
        <p:spPr/>
        <p:txBody>
          <a:bodyPr>
            <a:normAutofit lnSpcReduction="10000"/>
          </a:bodyPr>
          <a:lstStyle/>
          <a:p>
            <a:r>
              <a:rPr lang="en-US" dirty="0"/>
              <a:t>… sending label distribution protocols to the peer</a:t>
            </a:r>
          </a:p>
          <a:p>
            <a:r>
              <a:rPr lang="en-US" dirty="0"/>
              <a:t>Explicit peering;</a:t>
            </a:r>
          </a:p>
          <a:p>
            <a:r>
              <a:rPr lang="en-US" dirty="0"/>
              <a:t>Implicit peering: to distribute higher level labels to LSR remote label distribution peers, the router encodes a higher level label as an attribute of a lower level label, and then distributes the lower level label, along with this attribute</a:t>
            </a:r>
          </a:p>
        </p:txBody>
      </p:sp>
    </p:spTree>
    <p:extLst>
      <p:ext uri="{BB962C8B-B14F-4D97-AF65-F5344CB8AC3E}">
        <p14:creationId xmlns:p14="http://schemas.microsoft.com/office/powerpoint/2010/main" val="2741365577"/>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95400" y="2363450"/>
            <a:ext cx="6781800" cy="3808750"/>
          </a:xfrm>
          <a:prstGeom prst="rect">
            <a:avLst/>
          </a:prstGeom>
          <a:noFill/>
        </p:spPr>
        <p:txBody>
          <a:bodyPr wrap="square" rtlCol="0">
            <a:normAutofit/>
          </a:bodyPr>
          <a:lstStyle/>
          <a:p>
            <a:r>
              <a:rPr lang="en-US" sz="7200" dirty="0"/>
              <a:t>Label Distribution Protocol</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Tree>
    <p:extLst>
      <p:ext uri="{BB962C8B-B14F-4D97-AF65-F5344CB8AC3E}">
        <p14:creationId xmlns:p14="http://schemas.microsoft.com/office/powerpoint/2010/main" val="351799116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Distribution Protocol (LDP)</a:t>
            </a:r>
          </a:p>
        </p:txBody>
      </p:sp>
      <p:sp>
        <p:nvSpPr>
          <p:cNvPr id="3" name="Content Placeholder 2"/>
          <p:cNvSpPr>
            <a:spLocks noGrp="1"/>
          </p:cNvSpPr>
          <p:nvPr>
            <p:ph idx="1"/>
          </p:nvPr>
        </p:nvSpPr>
        <p:spPr/>
        <p:txBody>
          <a:bodyPr/>
          <a:lstStyle/>
          <a:p>
            <a:pPr marL="0" indent="0">
              <a:buNone/>
            </a:pPr>
            <a:r>
              <a:rPr lang="en-US" dirty="0"/>
              <a:t>The protocol is</a:t>
            </a:r>
          </a:p>
          <a:p>
            <a:r>
              <a:rPr lang="en-US" dirty="0"/>
              <a:t>a set of procedures by which one Label Switched Router (LSR) informs another of the meaning of labels used to forward traffic between and through them</a:t>
            </a:r>
          </a:p>
          <a:p>
            <a:r>
              <a:rPr lang="en-US" dirty="0"/>
              <a:t>MPLS architecture does not assume a single label distribution protocol</a:t>
            </a:r>
          </a:p>
          <a:p>
            <a:r>
              <a:rPr lang="en-US" dirty="0"/>
              <a:t>Existing protocols can also be used</a:t>
            </a:r>
          </a:p>
        </p:txBody>
      </p:sp>
    </p:spTree>
    <p:extLst>
      <p:ext uri="{BB962C8B-B14F-4D97-AF65-F5344CB8AC3E}">
        <p14:creationId xmlns:p14="http://schemas.microsoft.com/office/powerpoint/2010/main" val="123097429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Timeline</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2615156043"/>
              </p:ext>
            </p:extLst>
          </p:nvPr>
        </p:nvGraphicFramePr>
        <p:xfrm>
          <a:off x="683568" y="1884278"/>
          <a:ext cx="8350449" cy="1615737"/>
        </p:xfrm>
        <a:graphic>
          <a:graphicData uri="http://schemas.openxmlformats.org/presentationml/2006/ole">
            <mc:AlternateContent xmlns:mc="http://schemas.openxmlformats.org/markup-compatibility/2006">
              <mc:Choice xmlns:v="urn:schemas-microsoft-com:vml" Requires="v">
                <p:oleObj spid="_x0000_s33854" name="Visio" r:id="rId4" imgW="8638702" imgH="1672985" progId="Visio.Drawing.11">
                  <p:embed/>
                </p:oleObj>
              </mc:Choice>
              <mc:Fallback>
                <p:oleObj name="Visio" r:id="rId4" imgW="8638702" imgH="1672985" progId="Visio.Drawing.11">
                  <p:embed/>
                  <p:pic>
                    <p:nvPicPr>
                      <p:cNvPr id="0" name="Content Placeholder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884278"/>
                        <a:ext cx="8350449" cy="16157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3025704"/>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Message Exchange</a:t>
            </a:r>
          </a:p>
        </p:txBody>
      </p:sp>
      <p:sp>
        <p:nvSpPr>
          <p:cNvPr id="3" name="Content Placeholder 2"/>
          <p:cNvSpPr>
            <a:spLocks noGrp="1"/>
          </p:cNvSpPr>
          <p:nvPr>
            <p:ph idx="1"/>
          </p:nvPr>
        </p:nvSpPr>
        <p:spPr/>
        <p:txBody>
          <a:bodyPr>
            <a:normAutofit fontScale="92500"/>
          </a:bodyPr>
          <a:lstStyle/>
          <a:p>
            <a:r>
              <a:rPr lang="en-US" dirty="0"/>
              <a:t>Four categories of LDP messages:</a:t>
            </a:r>
          </a:p>
          <a:p>
            <a:pPr marL="971550" lvl="1" indent="-514350">
              <a:buFont typeface="+mj-lt"/>
              <a:buAutoNum type="arabicPeriod"/>
            </a:pPr>
            <a:r>
              <a:rPr lang="en-US" b="1" i="1" dirty="0"/>
              <a:t>Discovery</a:t>
            </a:r>
            <a:r>
              <a:rPr lang="en-US" dirty="0"/>
              <a:t> messages, used to announce and maintain the presence of an LSR in a network.</a:t>
            </a:r>
          </a:p>
          <a:p>
            <a:pPr marL="971550" lvl="1" indent="-514350">
              <a:buFont typeface="+mj-lt"/>
              <a:buAutoNum type="arabicPeriod"/>
            </a:pPr>
            <a:r>
              <a:rPr lang="en-US" b="1" i="1" dirty="0"/>
              <a:t>Session</a:t>
            </a:r>
            <a:r>
              <a:rPr lang="en-US" dirty="0"/>
              <a:t> messages, used to establish, maintain, and terminate sessions between LDP peers.</a:t>
            </a:r>
          </a:p>
          <a:p>
            <a:pPr marL="971550" lvl="1" indent="-514350">
              <a:buFont typeface="+mj-lt"/>
              <a:buAutoNum type="arabicPeriod"/>
            </a:pPr>
            <a:r>
              <a:rPr lang="en-US" b="1" i="1" dirty="0"/>
              <a:t>Advertisement</a:t>
            </a:r>
            <a:r>
              <a:rPr lang="en-US" dirty="0"/>
              <a:t> messages, used to create, change, and delete label mappings for FECs.</a:t>
            </a:r>
          </a:p>
          <a:p>
            <a:pPr marL="971550" lvl="1" indent="-514350">
              <a:buFont typeface="+mj-lt"/>
              <a:buAutoNum type="arabicPeriod"/>
            </a:pPr>
            <a:r>
              <a:rPr lang="en-US" b="1" i="1" dirty="0"/>
              <a:t>Notification</a:t>
            </a:r>
            <a:r>
              <a:rPr lang="en-US" dirty="0"/>
              <a:t> messages, used to provide advisory information and to signal error information.</a:t>
            </a:r>
          </a:p>
        </p:txBody>
      </p:sp>
    </p:spTree>
    <p:extLst>
      <p:ext uri="{BB962C8B-B14F-4D97-AF65-F5344CB8AC3E}">
        <p14:creationId xmlns:p14="http://schemas.microsoft.com/office/powerpoint/2010/main" val="806321194"/>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Label spaces, identifiers, LDP sessions</a:t>
            </a:r>
          </a:p>
        </p:txBody>
      </p:sp>
      <p:sp>
        <p:nvSpPr>
          <p:cNvPr id="3" name="Content Placeholder 2"/>
          <p:cNvSpPr>
            <a:spLocks noGrp="1"/>
          </p:cNvSpPr>
          <p:nvPr>
            <p:ph idx="1"/>
          </p:nvPr>
        </p:nvSpPr>
        <p:spPr/>
        <p:txBody>
          <a:bodyPr>
            <a:normAutofit fontScale="85000" lnSpcReduction="10000"/>
          </a:bodyPr>
          <a:lstStyle/>
          <a:p>
            <a:r>
              <a:rPr lang="en-US" dirty="0"/>
              <a:t>Label space can be:</a:t>
            </a:r>
          </a:p>
          <a:p>
            <a:pPr lvl="1"/>
            <a:r>
              <a:rPr lang="en-US" dirty="0"/>
              <a:t>Per interface</a:t>
            </a:r>
          </a:p>
          <a:p>
            <a:pPr lvl="1"/>
            <a:r>
              <a:rPr lang="en-US" dirty="0"/>
              <a:t>Per platform (device, LSR)</a:t>
            </a:r>
          </a:p>
          <a:p>
            <a:r>
              <a:rPr lang="en-US" dirty="0"/>
              <a:t>LDP identifier</a:t>
            </a:r>
          </a:p>
          <a:p>
            <a:pPr lvl="1"/>
            <a:r>
              <a:rPr lang="en-US" dirty="0"/>
              <a:t>6 bytes</a:t>
            </a:r>
          </a:p>
          <a:p>
            <a:pPr lvl="1"/>
            <a:r>
              <a:rPr lang="en-US" dirty="0"/>
              <a:t>Consists of LSR ID (4 bytes) and Label Space ID (2 bytes)</a:t>
            </a:r>
          </a:p>
          <a:p>
            <a:r>
              <a:rPr lang="en-US" dirty="0"/>
              <a:t>LDP sessions exist between LSRs to support label exchange between them</a:t>
            </a:r>
          </a:p>
          <a:p>
            <a:r>
              <a:rPr lang="en-US" dirty="0"/>
              <a:t>LDP session can be established between directly connected and non directly connected LSRs</a:t>
            </a:r>
          </a:p>
          <a:p>
            <a:pPr marL="0" indent="0">
              <a:buNone/>
            </a:pPr>
            <a:endParaRPr lang="en-US" dirty="0"/>
          </a:p>
        </p:txBody>
      </p:sp>
    </p:spTree>
    <p:extLst>
      <p:ext uri="{BB962C8B-B14F-4D97-AF65-F5344CB8AC3E}">
        <p14:creationId xmlns:p14="http://schemas.microsoft.com/office/powerpoint/2010/main" val="4263740375"/>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messages transport</a:t>
            </a:r>
          </a:p>
        </p:txBody>
      </p:sp>
      <p:sp>
        <p:nvSpPr>
          <p:cNvPr id="3" name="Content Placeholder 2"/>
          <p:cNvSpPr>
            <a:spLocks noGrp="1"/>
          </p:cNvSpPr>
          <p:nvPr>
            <p:ph idx="1"/>
          </p:nvPr>
        </p:nvSpPr>
        <p:spPr>
          <a:xfrm>
            <a:off x="762000" y="1596413"/>
            <a:ext cx="8077200" cy="2192627"/>
          </a:xfrm>
        </p:spPr>
        <p:txBody>
          <a:bodyPr>
            <a:normAutofit fontScale="85000" lnSpcReduction="20000"/>
          </a:bodyPr>
          <a:lstStyle/>
          <a:p>
            <a:r>
              <a:rPr lang="en-US" dirty="0"/>
              <a:t>Discovery is done by sending a Hello message periodically</a:t>
            </a:r>
          </a:p>
          <a:p>
            <a:pPr lvl="1"/>
            <a:r>
              <a:rPr lang="en-US" dirty="0"/>
              <a:t>UDP packet to the LDP port at the ’all routers on this subnet’ (224.0.0.2) group multicast address;</a:t>
            </a:r>
          </a:p>
          <a:p>
            <a:r>
              <a:rPr lang="en-US" dirty="0"/>
              <a:t>Session, Advertisement, and Notification</a:t>
            </a:r>
          </a:p>
          <a:p>
            <a:pPr lvl="1"/>
            <a:r>
              <a:rPr lang="en-US" dirty="0"/>
              <a:t>Use the TCP transport.</a:t>
            </a:r>
          </a:p>
        </p:txBody>
      </p:sp>
      <p:pic>
        <p:nvPicPr>
          <p:cNvPr id="5122" name="Picture 2" descr="http://faizalrahimi.files.wordpress.com/2010/06/062410_1744_mpls5.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365104"/>
            <a:ext cx="7620142" cy="167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544133"/>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Discovery mechanisms</a:t>
            </a:r>
          </a:p>
        </p:txBody>
      </p:sp>
      <p:sp>
        <p:nvSpPr>
          <p:cNvPr id="3" name="Content Placeholder 2"/>
          <p:cNvSpPr>
            <a:spLocks noGrp="1"/>
          </p:cNvSpPr>
          <p:nvPr>
            <p:ph idx="1"/>
          </p:nvPr>
        </p:nvSpPr>
        <p:spPr>
          <a:xfrm>
            <a:off x="762000" y="1196752"/>
            <a:ext cx="8077200" cy="2660873"/>
          </a:xfrm>
        </p:spPr>
        <p:txBody>
          <a:bodyPr>
            <a:normAutofit fontScale="55000" lnSpcReduction="20000"/>
          </a:bodyPr>
          <a:lstStyle/>
          <a:p>
            <a:r>
              <a:rPr lang="en-US" dirty="0"/>
              <a:t>Basic Discovery Mechanism</a:t>
            </a:r>
          </a:p>
          <a:p>
            <a:pPr lvl="1"/>
            <a:r>
              <a:rPr lang="en-US" dirty="0"/>
              <a:t>LSR periodically sends LDP Link Hellos out the interface</a:t>
            </a:r>
          </a:p>
          <a:p>
            <a:pPr lvl="1"/>
            <a:r>
              <a:rPr lang="en-US" dirty="0"/>
              <a:t>Hello sent by an LSR carries the LDP Identifier for the label space the LSR intends to use</a:t>
            </a:r>
          </a:p>
          <a:p>
            <a:pPr lvl="1"/>
            <a:r>
              <a:rPr lang="en-US" dirty="0"/>
              <a:t>Receipt of an LDP Link Hello on an interface identifies a "Hello adjacency“</a:t>
            </a:r>
          </a:p>
          <a:p>
            <a:r>
              <a:rPr lang="en-US" dirty="0"/>
              <a:t>Extended Discovery Mechanism</a:t>
            </a:r>
          </a:p>
          <a:p>
            <a:pPr lvl="1"/>
            <a:r>
              <a:rPr lang="en-US" dirty="0"/>
              <a:t>For LDP sessions between non-directly connected LSRs</a:t>
            </a:r>
          </a:p>
          <a:p>
            <a:pPr lvl="1"/>
            <a:r>
              <a:rPr lang="en-US" dirty="0"/>
              <a:t>LSR periodically sends LDP Targeted Hellos to a specific address</a:t>
            </a:r>
          </a:p>
          <a:p>
            <a:pPr lvl="1"/>
            <a:r>
              <a:rPr lang="en-US" dirty="0"/>
              <a:t>LDP Targeted Hellos are sent as UDP packets addressed to the well-known LDP discovery port at the specific address	</a:t>
            </a:r>
          </a:p>
        </p:txBody>
      </p:sp>
      <p:pic>
        <p:nvPicPr>
          <p:cNvPr id="6146" name="Picture 2" descr="https://learningnetwork.cisco.com/servlet/JiveServlet/showImage/2-90734-16851/LDP+hell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857624"/>
            <a:ext cx="560070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77161"/>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Session Establishment</a:t>
            </a:r>
          </a:p>
        </p:txBody>
      </p:sp>
      <p:sp>
        <p:nvSpPr>
          <p:cNvPr id="3" name="Content Placeholder 2"/>
          <p:cNvSpPr>
            <a:spLocks noGrp="1"/>
          </p:cNvSpPr>
          <p:nvPr>
            <p:ph idx="1"/>
          </p:nvPr>
        </p:nvSpPr>
        <p:spPr/>
        <p:txBody>
          <a:bodyPr>
            <a:normAutofit lnSpcReduction="10000"/>
          </a:bodyPr>
          <a:lstStyle/>
          <a:p>
            <a:r>
              <a:rPr lang="en-US" dirty="0"/>
              <a:t>Consists of </a:t>
            </a:r>
          </a:p>
          <a:p>
            <a:pPr lvl="1"/>
            <a:r>
              <a:rPr lang="en-US" dirty="0"/>
              <a:t>Transport connection establishment</a:t>
            </a:r>
          </a:p>
          <a:p>
            <a:pPr lvl="1"/>
            <a:r>
              <a:rPr lang="en-US" dirty="0"/>
              <a:t>Session initialization</a:t>
            </a:r>
          </a:p>
          <a:p>
            <a:r>
              <a:rPr lang="en-US" dirty="0"/>
              <a:t>Transport connection establishment:</a:t>
            </a:r>
          </a:p>
          <a:p>
            <a:pPr lvl="1"/>
            <a:r>
              <a:rPr lang="en-US" dirty="0"/>
              <a:t>The address is taken from the Hello’s Transport Address optional object (TLV) or from the Hello’s source address</a:t>
            </a:r>
          </a:p>
          <a:p>
            <a:pPr lvl="1"/>
            <a:r>
              <a:rPr lang="en-US" dirty="0"/>
              <a:t>Active and passive roles are determined by comparing addresses</a:t>
            </a:r>
          </a:p>
          <a:p>
            <a:pPr lvl="1"/>
            <a:endParaRPr lang="en-US" dirty="0"/>
          </a:p>
        </p:txBody>
      </p:sp>
    </p:spTree>
    <p:extLst>
      <p:ext uri="{BB962C8B-B14F-4D97-AF65-F5344CB8AC3E}">
        <p14:creationId xmlns:p14="http://schemas.microsoft.com/office/powerpoint/2010/main" val="3473131664"/>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Session Initialization</a:t>
            </a:r>
          </a:p>
        </p:txBody>
      </p:sp>
      <p:sp>
        <p:nvSpPr>
          <p:cNvPr id="3" name="Content Placeholder 2"/>
          <p:cNvSpPr>
            <a:spLocks noGrp="1"/>
          </p:cNvSpPr>
          <p:nvPr>
            <p:ph idx="1"/>
          </p:nvPr>
        </p:nvSpPr>
        <p:spPr>
          <a:xfrm>
            <a:off x="762000" y="1268761"/>
            <a:ext cx="8077200" cy="2655400"/>
          </a:xfrm>
        </p:spPr>
        <p:txBody>
          <a:bodyPr>
            <a:normAutofit fontScale="55000" lnSpcReduction="20000"/>
          </a:bodyPr>
          <a:lstStyle/>
          <a:p>
            <a:r>
              <a:rPr lang="en-US" dirty="0"/>
              <a:t>LDP </a:t>
            </a:r>
            <a:r>
              <a:rPr lang="en-US" b="1" dirty="0"/>
              <a:t>Initialization</a:t>
            </a:r>
            <a:r>
              <a:rPr lang="en-US" dirty="0"/>
              <a:t> message carries negotiated  parameters: </a:t>
            </a:r>
          </a:p>
          <a:p>
            <a:pPr lvl="1"/>
            <a:r>
              <a:rPr lang="en-US" dirty="0"/>
              <a:t>LDP protocol version </a:t>
            </a:r>
          </a:p>
          <a:p>
            <a:pPr lvl="1"/>
            <a:r>
              <a:rPr lang="en-US" dirty="0"/>
              <a:t>label distribution method </a:t>
            </a:r>
          </a:p>
          <a:p>
            <a:pPr lvl="1"/>
            <a:r>
              <a:rPr lang="en-US" dirty="0"/>
              <a:t>timer values </a:t>
            </a:r>
          </a:p>
          <a:p>
            <a:pPr lvl="1"/>
            <a:r>
              <a:rPr lang="en-US" dirty="0"/>
              <a:t>VPI/VCI ranges for label controlled ATM</a:t>
            </a:r>
          </a:p>
          <a:p>
            <a:pPr lvl="1"/>
            <a:r>
              <a:rPr lang="en-US" dirty="0"/>
              <a:t>DLCI ranges for label controlled Frame Relay, etc.</a:t>
            </a:r>
          </a:p>
          <a:p>
            <a:r>
              <a:rPr lang="en-US" dirty="0"/>
              <a:t>The </a:t>
            </a:r>
            <a:r>
              <a:rPr lang="en-US" b="1" dirty="0"/>
              <a:t>Initialization</a:t>
            </a:r>
            <a:r>
              <a:rPr lang="en-US" dirty="0"/>
              <a:t> message carries both the LDP Identifier for the sender’s (active LSR’s) label space and the LDP Identifier for the receiver’s (passive LSR’s) label space</a:t>
            </a:r>
          </a:p>
          <a:p>
            <a:r>
              <a:rPr lang="en-US" b="1" dirty="0" err="1"/>
              <a:t>KeepAlive</a:t>
            </a:r>
            <a:r>
              <a:rPr lang="en-US" dirty="0"/>
              <a:t> message signals acceptance of the peer’s parameters</a:t>
            </a:r>
          </a:p>
          <a:p>
            <a:endParaRPr lang="en-US" dirty="0"/>
          </a:p>
        </p:txBody>
      </p:sp>
      <p:pic>
        <p:nvPicPr>
          <p:cNvPr id="7170" name="Picture 2" descr="http://flylib.com/books/4/280/1/html/2/images/04fig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91" y="4361422"/>
            <a:ext cx="28575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932040" y="3924161"/>
            <a:ext cx="3555504" cy="295232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Maintaining LDP Sessions</a:t>
            </a:r>
          </a:p>
          <a:p>
            <a:pPr lvl="1"/>
            <a:r>
              <a:rPr lang="en-US" dirty="0"/>
              <a:t>LDP PDU at least every </a:t>
            </a:r>
            <a:r>
              <a:rPr lang="en-US" dirty="0" err="1"/>
              <a:t>KeepAlive</a:t>
            </a:r>
            <a:r>
              <a:rPr lang="en-US" dirty="0"/>
              <a:t> time period </a:t>
            </a:r>
          </a:p>
          <a:p>
            <a:pPr lvl="1"/>
            <a:r>
              <a:rPr lang="en-US" dirty="0"/>
              <a:t>sends </a:t>
            </a:r>
            <a:r>
              <a:rPr lang="en-US" dirty="0" err="1"/>
              <a:t>KeepAlive</a:t>
            </a:r>
            <a:r>
              <a:rPr lang="en-US" dirty="0"/>
              <a:t> message if nothing to send</a:t>
            </a:r>
          </a:p>
        </p:txBody>
      </p:sp>
    </p:spTree>
    <p:extLst>
      <p:ext uri="{BB962C8B-B14F-4D97-AF65-F5344CB8AC3E}">
        <p14:creationId xmlns:p14="http://schemas.microsoft.com/office/powerpoint/2010/main" val="2219732816"/>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Initialization State Machine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1052736"/>
            <a:ext cx="5114925" cy="564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44789"/>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Label Mapping Message</a:t>
            </a:r>
          </a:p>
        </p:txBody>
      </p:sp>
      <p:sp>
        <p:nvSpPr>
          <p:cNvPr id="3" name="Content Placeholder 2"/>
          <p:cNvSpPr>
            <a:spLocks noGrp="1"/>
          </p:cNvSpPr>
          <p:nvPr>
            <p:ph idx="1"/>
          </p:nvPr>
        </p:nvSpPr>
        <p:spPr>
          <a:xfrm>
            <a:off x="762000" y="1596413"/>
            <a:ext cx="8077200" cy="2264635"/>
          </a:xfrm>
        </p:spPr>
        <p:txBody>
          <a:bodyPr>
            <a:normAutofit fontScale="62500" lnSpcReduction="20000"/>
          </a:bodyPr>
          <a:lstStyle/>
          <a:p>
            <a:r>
              <a:rPr lang="en-US" dirty="0"/>
              <a:t>An LSR sends a Label Mapping message to an LDP peer to advertise FEC-label bindings to the peer</a:t>
            </a:r>
          </a:p>
          <a:p>
            <a:r>
              <a:rPr lang="en-US" dirty="0"/>
              <a:t>When using </a:t>
            </a:r>
            <a:r>
              <a:rPr lang="en-US" b="1" dirty="0"/>
              <a:t>independent LSP control</a:t>
            </a:r>
            <a:r>
              <a:rPr lang="en-US" dirty="0"/>
              <a:t>, each LSR may advertise label mappings to its neighbors at any time it desires</a:t>
            </a:r>
          </a:p>
          <a:p>
            <a:r>
              <a:rPr lang="en-US" dirty="0"/>
              <a:t>When using </a:t>
            </a:r>
            <a:r>
              <a:rPr lang="en-US" b="1" dirty="0"/>
              <a:t>LSP Ordered Control</a:t>
            </a:r>
            <a:r>
              <a:rPr lang="en-US" dirty="0"/>
              <a:t>, an LSR may initiate the transmission of a label mapping only for a FEC for which it has a label mapping for the FEC next hop, or for which the LSR is the egress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221088"/>
            <a:ext cx="6970726"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104382"/>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Label Request Message</a:t>
            </a:r>
          </a:p>
        </p:txBody>
      </p:sp>
      <p:sp>
        <p:nvSpPr>
          <p:cNvPr id="3" name="Content Placeholder 2"/>
          <p:cNvSpPr>
            <a:spLocks noGrp="1"/>
          </p:cNvSpPr>
          <p:nvPr>
            <p:ph idx="1"/>
          </p:nvPr>
        </p:nvSpPr>
        <p:spPr>
          <a:xfrm>
            <a:off x="762000" y="1596413"/>
            <a:ext cx="8077200" cy="1544555"/>
          </a:xfrm>
        </p:spPr>
        <p:txBody>
          <a:bodyPr>
            <a:normAutofit fontScale="70000" lnSpcReduction="20000"/>
          </a:bodyPr>
          <a:lstStyle/>
          <a:p>
            <a:r>
              <a:rPr lang="en-US" dirty="0"/>
              <a:t>The MPLS architecture [RFC3031] allows an LSR to distribute a FEC label binding in response to an explicit request from another LSR. This is known as Downstream On Demand label distribution.</a:t>
            </a:r>
          </a:p>
          <a:p>
            <a:r>
              <a:rPr lang="en-US" dirty="0"/>
              <a:t>An LSR sends the Label Request message to an LDP peer to request a binding (mapping) for a FEC.</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972" y="3573016"/>
            <a:ext cx="53911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29813"/>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Label Withdraw Message </a:t>
            </a:r>
          </a:p>
        </p:txBody>
      </p:sp>
      <p:sp>
        <p:nvSpPr>
          <p:cNvPr id="3" name="Content Placeholder 2"/>
          <p:cNvSpPr>
            <a:spLocks noGrp="1"/>
          </p:cNvSpPr>
          <p:nvPr>
            <p:ph idx="1"/>
          </p:nvPr>
        </p:nvSpPr>
        <p:spPr>
          <a:xfrm>
            <a:off x="762000" y="1596413"/>
            <a:ext cx="8077200" cy="1112507"/>
          </a:xfrm>
        </p:spPr>
        <p:txBody>
          <a:bodyPr/>
          <a:lstStyle/>
          <a:p>
            <a:r>
              <a:rPr lang="en-US" dirty="0"/>
              <a:t>Breaks the mapping between the FECs and the labels (Downstream Unsolicited)</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24944"/>
            <a:ext cx="7167976" cy="268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071657"/>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it is used?</a:t>
            </a:r>
          </a:p>
        </p:txBody>
      </p:sp>
      <p:sp>
        <p:nvSpPr>
          <p:cNvPr id="3" name="Content Placeholder 2"/>
          <p:cNvSpPr>
            <a:spLocks noGrp="1"/>
          </p:cNvSpPr>
          <p:nvPr>
            <p:ph idx="1"/>
          </p:nvPr>
        </p:nvSpPr>
        <p:spPr>
          <a:xfrm>
            <a:off x="683568" y="1628800"/>
            <a:ext cx="8227640" cy="2232248"/>
          </a:xfrm>
        </p:spPr>
        <p:txBody>
          <a:bodyPr>
            <a:normAutofit fontScale="70000" lnSpcReduction="20000"/>
          </a:bodyPr>
          <a:lstStyle/>
          <a:p>
            <a:pPr marL="171450" indent="-171450"/>
            <a:r>
              <a:rPr lang="en-US" dirty="0"/>
              <a:t>MPLS packets </a:t>
            </a:r>
            <a:r>
              <a:rPr lang="en-US" i="1" dirty="0"/>
              <a:t>can run on </a:t>
            </a:r>
            <a:r>
              <a:rPr lang="en-US" dirty="0"/>
              <a:t>Layer 2 technologies such as ATM, FR, PPP, </a:t>
            </a:r>
            <a:r>
              <a:rPr lang="en-US" dirty="0" err="1"/>
              <a:t>PoS</a:t>
            </a:r>
            <a:r>
              <a:rPr lang="en-US" dirty="0"/>
              <a:t>, Ethernet</a:t>
            </a:r>
          </a:p>
          <a:p>
            <a:pPr marL="171450" indent="-171450"/>
            <a:r>
              <a:rPr lang="en-US" dirty="0"/>
              <a:t>Other Layer 2 technologies </a:t>
            </a:r>
            <a:r>
              <a:rPr lang="en-US" i="1" dirty="0"/>
              <a:t>can be run over an </a:t>
            </a:r>
            <a:r>
              <a:rPr lang="en-US" dirty="0"/>
              <a:t>MPLS network: Ethernet-over-MPLS, </a:t>
            </a:r>
            <a:r>
              <a:rPr lang="en-US" dirty="0" err="1"/>
              <a:t>FrameRelay</a:t>
            </a:r>
            <a:r>
              <a:rPr lang="en-US" dirty="0"/>
              <a:t>-over-MPLS </a:t>
            </a:r>
            <a:r>
              <a:rPr lang="en-US" dirty="0" err="1"/>
              <a:t>etc</a:t>
            </a:r>
            <a:endParaRPr lang="en-US" dirty="0"/>
          </a:p>
          <a:p>
            <a:pPr marL="171450" indent="-171450"/>
            <a:r>
              <a:rPr lang="en-US" dirty="0"/>
              <a:t>Currently, MPLS is a technology for delivery of IP Services:</a:t>
            </a:r>
          </a:p>
          <a:p>
            <a:pPr lvl="1"/>
            <a:r>
              <a:rPr lang="en-US" dirty="0"/>
              <a:t>Virtual Circuit for IP: Unidirectional path (tunnel) through the network</a:t>
            </a:r>
          </a:p>
          <a:p>
            <a:pPr lvl="1"/>
            <a:r>
              <a:rPr lang="en-US" dirty="0"/>
              <a:t>Traffic Engineering: Using paths other than the IGP shortest-path</a:t>
            </a:r>
          </a:p>
        </p:txBody>
      </p:sp>
    </p:spTree>
    <p:extLst>
      <p:ext uri="{BB962C8B-B14F-4D97-AF65-F5344CB8AC3E}">
        <p14:creationId xmlns:p14="http://schemas.microsoft.com/office/powerpoint/2010/main" val="380987881"/>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Label Release message</a:t>
            </a:r>
          </a:p>
        </p:txBody>
      </p:sp>
      <p:sp>
        <p:nvSpPr>
          <p:cNvPr id="3" name="Content Placeholder 2"/>
          <p:cNvSpPr>
            <a:spLocks noGrp="1"/>
          </p:cNvSpPr>
          <p:nvPr>
            <p:ph idx="1"/>
          </p:nvPr>
        </p:nvSpPr>
        <p:spPr>
          <a:xfrm>
            <a:off x="762000" y="1596413"/>
            <a:ext cx="8077200" cy="1760579"/>
          </a:xfrm>
        </p:spPr>
        <p:txBody>
          <a:bodyPr/>
          <a:lstStyle/>
          <a:p>
            <a:r>
              <a:rPr lang="en-US" dirty="0"/>
              <a:t>Signal the peer that the LSR no longer needs specific FEC-label mappings previously requested of and/or advertised by the peer</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933056"/>
            <a:ext cx="58388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641337"/>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LDP Address and Address Withdraw messages</a:t>
            </a:r>
          </a:p>
        </p:txBody>
      </p:sp>
      <p:sp>
        <p:nvSpPr>
          <p:cNvPr id="3" name="Content Placeholder 2"/>
          <p:cNvSpPr>
            <a:spLocks noGrp="1"/>
          </p:cNvSpPr>
          <p:nvPr>
            <p:ph idx="1"/>
          </p:nvPr>
        </p:nvSpPr>
        <p:spPr/>
        <p:txBody>
          <a:bodyPr/>
          <a:lstStyle/>
          <a:p>
            <a:r>
              <a:rPr lang="en-US" dirty="0"/>
              <a:t>LSR must be able to find the address corresponding to the next hop</a:t>
            </a:r>
          </a:p>
          <a:p>
            <a:r>
              <a:rPr lang="en-US" dirty="0"/>
              <a:t> when the next hop for IP address prefix changes LSR releases the label</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13317879"/>
              </p:ext>
            </p:extLst>
          </p:nvPr>
        </p:nvGraphicFramePr>
        <p:xfrm>
          <a:off x="2051720" y="3780687"/>
          <a:ext cx="5014514" cy="2940993"/>
        </p:xfrm>
        <a:graphic>
          <a:graphicData uri="http://schemas.openxmlformats.org/presentationml/2006/ole">
            <mc:AlternateContent xmlns:mc="http://schemas.openxmlformats.org/markup-compatibility/2006">
              <mc:Choice xmlns:v="urn:schemas-microsoft-com:vml" Requires="v">
                <p:oleObj spid="_x0000_s31832" name="Visio" r:id="rId4" imgW="7571230" imgH="4440326" progId="Visio.Drawing.11">
                  <p:embed/>
                </p:oleObj>
              </mc:Choice>
              <mc:Fallback>
                <p:oleObj name="Visio" r:id="rId4" imgW="7571230" imgH="4440326" progId="Visio.Drawing.11">
                  <p:embed/>
                  <p:pic>
                    <p:nvPicPr>
                      <p:cNvPr id="0" name=""/>
                      <p:cNvPicPr/>
                      <p:nvPr/>
                    </p:nvPicPr>
                    <p:blipFill>
                      <a:blip r:embed="rId5"/>
                      <a:stretch>
                        <a:fillRect/>
                      </a:stretch>
                    </p:blipFill>
                    <p:spPr>
                      <a:xfrm>
                        <a:off x="2051720" y="3780687"/>
                        <a:ext cx="5014514" cy="2940993"/>
                      </a:xfrm>
                      <a:prstGeom prst="rect">
                        <a:avLst/>
                      </a:prstGeom>
                    </p:spPr>
                  </p:pic>
                </p:oleObj>
              </mc:Fallback>
            </mc:AlternateContent>
          </a:graphicData>
        </a:graphic>
      </p:graphicFrame>
    </p:spTree>
    <p:extLst>
      <p:ext uri="{BB962C8B-B14F-4D97-AF65-F5344CB8AC3E}">
        <p14:creationId xmlns:p14="http://schemas.microsoft.com/office/powerpoint/2010/main" val="4168837127"/>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LDP Loop Detection</a:t>
            </a:r>
          </a:p>
        </p:txBody>
      </p:sp>
      <p:sp>
        <p:nvSpPr>
          <p:cNvPr id="3" name="Content Placeholder 2"/>
          <p:cNvSpPr>
            <a:spLocks noGrp="1"/>
          </p:cNvSpPr>
          <p:nvPr>
            <p:ph idx="1"/>
          </p:nvPr>
        </p:nvSpPr>
        <p:spPr>
          <a:xfrm>
            <a:off x="762000" y="1596413"/>
            <a:ext cx="8077200" cy="2336643"/>
          </a:xfrm>
        </p:spPr>
        <p:txBody>
          <a:bodyPr>
            <a:normAutofit fontScale="92500" lnSpcReduction="20000"/>
          </a:bodyPr>
          <a:lstStyle/>
          <a:p>
            <a:r>
              <a:rPr lang="en-US" dirty="0"/>
              <a:t>Optional Loop Detection mechanisms</a:t>
            </a:r>
          </a:p>
          <a:p>
            <a:pPr lvl="1"/>
            <a:r>
              <a:rPr lang="en-US" b="1" dirty="0"/>
              <a:t>Path Vector TLV </a:t>
            </a:r>
            <a:r>
              <a:rPr lang="en-US" dirty="0"/>
              <a:t>contains a list of the LSRs that the message has traversed</a:t>
            </a:r>
          </a:p>
          <a:p>
            <a:pPr lvl="1"/>
            <a:r>
              <a:rPr lang="en-US" b="1" dirty="0"/>
              <a:t>Hop Count TLV </a:t>
            </a:r>
            <a:r>
              <a:rPr lang="en-US" dirty="0"/>
              <a:t>contains a count of the LSRs message has traversed</a:t>
            </a:r>
          </a:p>
          <a:p>
            <a:pPr lvl="1"/>
            <a:r>
              <a:rPr lang="en-US" b="1" dirty="0"/>
              <a:t>Time to Live</a:t>
            </a:r>
            <a:r>
              <a:rPr lang="en-US" dirty="0"/>
              <a:t> (TTL) field in the MPLS shim header</a:t>
            </a:r>
          </a:p>
        </p:txBody>
      </p:sp>
      <p:pic>
        <p:nvPicPr>
          <p:cNvPr id="13314" name="Picture 2" descr="http://flylib.com/books/4/280/1/html/2/images/04fig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73160"/>
            <a:ext cx="5040560" cy="268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664420"/>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95400" y="2363450"/>
            <a:ext cx="6781800" cy="3808750"/>
          </a:xfrm>
          <a:prstGeom prst="rect">
            <a:avLst/>
          </a:prstGeom>
          <a:noFill/>
        </p:spPr>
        <p:txBody>
          <a:bodyPr wrap="square" rtlCol="0">
            <a:normAutofit/>
          </a:bodyPr>
          <a:lstStyle/>
          <a:p>
            <a:r>
              <a:rPr lang="en-US" sz="7200" dirty="0"/>
              <a:t>Yet Another Label Distribution Protocol: RSVP</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1000" y="0"/>
            <a:ext cx="7765662" cy="16476125"/>
          </a:xfrm>
          <a:prstGeom prst="rect">
            <a:avLst/>
          </a:prstGeom>
        </p:spPr>
      </p:pic>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extensions overview - 1</a:t>
            </a:r>
          </a:p>
        </p:txBody>
      </p:sp>
      <p:sp>
        <p:nvSpPr>
          <p:cNvPr id="3" name="Content Placeholder 2"/>
          <p:cNvSpPr>
            <a:spLocks noGrp="1"/>
          </p:cNvSpPr>
          <p:nvPr>
            <p:ph idx="1"/>
          </p:nvPr>
        </p:nvSpPr>
        <p:spPr/>
        <p:txBody>
          <a:bodyPr>
            <a:normAutofit/>
          </a:bodyPr>
          <a:lstStyle/>
          <a:p>
            <a:r>
              <a:rPr lang="en-US" dirty="0"/>
              <a:t>Additions to RSVP signaling protocol</a:t>
            </a:r>
          </a:p>
          <a:p>
            <a:r>
              <a:rPr lang="en-US" dirty="0"/>
              <a:t> Signaling is the process of exchanging messages within the control plane to create, maintain, modify and terminate the data paths in the data plane</a:t>
            </a:r>
          </a:p>
          <a:p>
            <a:r>
              <a:rPr lang="en-US" dirty="0"/>
              <a:t>In MPLS context, these data paths are LSPs </a:t>
            </a:r>
          </a:p>
        </p:txBody>
      </p:sp>
    </p:spTree>
    <p:extLst>
      <p:ext uri="{BB962C8B-B14F-4D97-AF65-F5344CB8AC3E}">
        <p14:creationId xmlns:p14="http://schemas.microsoft.com/office/powerpoint/2010/main" val="179998873"/>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extensions overview - 2</a:t>
            </a:r>
          </a:p>
        </p:txBody>
      </p:sp>
      <p:sp>
        <p:nvSpPr>
          <p:cNvPr id="3" name="Content Placeholder 2"/>
          <p:cNvSpPr>
            <a:spLocks noGrp="1"/>
          </p:cNvSpPr>
          <p:nvPr>
            <p:ph idx="1"/>
          </p:nvPr>
        </p:nvSpPr>
        <p:spPr/>
        <p:txBody>
          <a:bodyPr>
            <a:normAutofit fontScale="92500" lnSpcReduction="20000"/>
          </a:bodyPr>
          <a:lstStyle/>
          <a:p>
            <a:r>
              <a:rPr lang="en-US" dirty="0"/>
              <a:t>Leverage the admission control mechanism of RSVP to create an LSP with bandwidth</a:t>
            </a:r>
          </a:p>
          <a:p>
            <a:r>
              <a:rPr lang="en-US" dirty="0"/>
              <a:t>Label requests (LABEL_REQUEST objects) are sent in PATH messages with a session type of LSP_TUNNEL and binding is done with RESV messages</a:t>
            </a:r>
          </a:p>
          <a:p>
            <a:r>
              <a:rPr lang="en-US" dirty="0"/>
              <a:t>EXPLICT-ROUTE object defines the path over which setup messages should be routed (can be incorporated into the PATH message)</a:t>
            </a:r>
          </a:p>
          <a:p>
            <a:r>
              <a:rPr lang="en-US" dirty="0"/>
              <a:t>Using RSVP has several advantages</a:t>
            </a:r>
          </a:p>
          <a:p>
            <a:endParaRPr lang="en-US" dirty="0"/>
          </a:p>
        </p:txBody>
      </p:sp>
    </p:spTree>
    <p:extLst>
      <p:ext uri="{BB962C8B-B14F-4D97-AF65-F5344CB8AC3E}">
        <p14:creationId xmlns:p14="http://schemas.microsoft.com/office/powerpoint/2010/main" val="282020639"/>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advantages</a:t>
            </a:r>
          </a:p>
        </p:txBody>
      </p:sp>
      <p:sp>
        <p:nvSpPr>
          <p:cNvPr id="3" name="Content Placeholder 2"/>
          <p:cNvSpPr>
            <a:spLocks noGrp="1"/>
          </p:cNvSpPr>
          <p:nvPr>
            <p:ph idx="1"/>
          </p:nvPr>
        </p:nvSpPr>
        <p:spPr>
          <a:xfrm>
            <a:off x="762000" y="1596413"/>
            <a:ext cx="8077200" cy="4712907"/>
          </a:xfrm>
        </p:spPr>
        <p:txBody>
          <a:bodyPr>
            <a:normAutofit fontScale="92500" lnSpcReduction="20000"/>
          </a:bodyPr>
          <a:lstStyle/>
          <a:p>
            <a:r>
              <a:rPr lang="en-US" dirty="0"/>
              <a:t>Using RSVP has several advantages:</a:t>
            </a:r>
          </a:p>
          <a:p>
            <a:pPr lvl="1">
              <a:spcAft>
                <a:spcPts val="600"/>
              </a:spcAft>
            </a:pPr>
            <a:r>
              <a:rPr lang="en-US" dirty="0"/>
              <a:t>Once the sender node </a:t>
            </a:r>
            <a:r>
              <a:rPr lang="en-US" b="1" dirty="0"/>
              <a:t>discovers a better route</a:t>
            </a:r>
            <a:r>
              <a:rPr lang="en-US" dirty="0"/>
              <a:t>, the sender can dynamically reroute the session by simply changing the EXPLICIT_ROUTE object (ERO)</a:t>
            </a:r>
          </a:p>
          <a:p>
            <a:pPr lvl="1">
              <a:spcAft>
                <a:spcPts val="600"/>
              </a:spcAft>
            </a:pPr>
            <a:r>
              <a:rPr lang="en-US" dirty="0"/>
              <a:t>By adding a RECORD_ROUTE object (RRO) to the Path message, </a:t>
            </a:r>
            <a:r>
              <a:rPr lang="en-US" b="1" dirty="0"/>
              <a:t>the sender node can receive information about the actual route </a:t>
            </a:r>
            <a:r>
              <a:rPr lang="en-US" dirty="0"/>
              <a:t>that the LSP tunnel traverses</a:t>
            </a:r>
          </a:p>
          <a:p>
            <a:pPr lvl="1">
              <a:spcAft>
                <a:spcPts val="600"/>
              </a:spcAft>
            </a:pPr>
            <a:r>
              <a:rPr lang="en-US" dirty="0"/>
              <a:t>A SESSION_ATTRIBUTE object can be added to Path messages to aid in </a:t>
            </a:r>
            <a:r>
              <a:rPr lang="en-US" b="1" dirty="0"/>
              <a:t>session identification and diagnostics</a:t>
            </a:r>
            <a:r>
              <a:rPr lang="en-US" dirty="0"/>
              <a:t>. Additional control information, such as setup and hold priorities, resource affinities and local-protection, are also included in this object</a:t>
            </a:r>
          </a:p>
        </p:txBody>
      </p:sp>
    </p:spTree>
    <p:extLst>
      <p:ext uri="{BB962C8B-B14F-4D97-AF65-F5344CB8AC3E}">
        <p14:creationId xmlns:p14="http://schemas.microsoft.com/office/powerpoint/2010/main" val="642805025"/>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Path and </a:t>
            </a:r>
            <a:r>
              <a:rPr lang="en-US" dirty="0" err="1"/>
              <a:t>Resv</a:t>
            </a:r>
            <a:r>
              <a:rPr lang="en-US" dirty="0"/>
              <a:t> Messages</a:t>
            </a:r>
          </a:p>
        </p:txBody>
      </p:sp>
      <p:sp>
        <p:nvSpPr>
          <p:cNvPr id="3" name="Content Placeholder 2"/>
          <p:cNvSpPr>
            <a:spLocks noGrp="1"/>
          </p:cNvSpPr>
          <p:nvPr>
            <p:ph idx="1"/>
          </p:nvPr>
        </p:nvSpPr>
        <p:spPr>
          <a:xfrm>
            <a:off x="762000" y="1596413"/>
            <a:ext cx="8077200" cy="2768691"/>
          </a:xfrm>
        </p:spPr>
        <p:txBody>
          <a:bodyPr>
            <a:normAutofit fontScale="70000" lnSpcReduction="20000"/>
          </a:bodyPr>
          <a:lstStyle/>
          <a:p>
            <a:r>
              <a:rPr lang="en-US" b="1" dirty="0"/>
              <a:t>Path</a:t>
            </a:r>
            <a:r>
              <a:rPr lang="en-US" dirty="0"/>
              <a:t> messages are sent downstream</a:t>
            </a:r>
          </a:p>
          <a:p>
            <a:pPr lvl="1"/>
            <a:r>
              <a:rPr lang="en-US" dirty="0"/>
              <a:t>Addressed to the egress router</a:t>
            </a:r>
          </a:p>
          <a:p>
            <a:pPr lvl="1"/>
            <a:r>
              <a:rPr lang="en-US" dirty="0"/>
              <a:t>Contains the router alert option</a:t>
            </a:r>
          </a:p>
          <a:p>
            <a:pPr lvl="1"/>
            <a:r>
              <a:rPr lang="en-US" dirty="0"/>
              <a:t>Establishes protocol state along the way</a:t>
            </a:r>
          </a:p>
          <a:p>
            <a:r>
              <a:rPr lang="en-US" b="1" dirty="0" err="1"/>
              <a:t>Resv</a:t>
            </a:r>
            <a:r>
              <a:rPr lang="en-US" dirty="0"/>
              <a:t> are messages sent upstream</a:t>
            </a:r>
          </a:p>
          <a:p>
            <a:pPr lvl="1"/>
            <a:r>
              <a:rPr lang="en-US" dirty="0"/>
              <a:t>Addressed to the next upstream node</a:t>
            </a:r>
          </a:p>
          <a:p>
            <a:pPr lvl="1"/>
            <a:r>
              <a:rPr lang="en-US" dirty="0"/>
              <a:t>Finalizes protocol state</a:t>
            </a:r>
          </a:p>
          <a:p>
            <a:pPr lvl="1"/>
            <a:r>
              <a:rPr lang="en-US" dirty="0"/>
              <a:t>Assigns and allocates resources</a:t>
            </a:r>
          </a:p>
        </p:txBody>
      </p:sp>
      <p:graphicFrame>
        <p:nvGraphicFramePr>
          <p:cNvPr id="4" name="Object 3"/>
          <p:cNvGraphicFramePr>
            <a:graphicFrameLocks noChangeAspect="1"/>
          </p:cNvGraphicFramePr>
          <p:nvPr>
            <p:extLst>
              <p:ext uri="{D42A27DB-BD31-4B8C-83A1-F6EECF244321}">
                <p14:modId xmlns:p14="http://schemas.microsoft.com/office/powerpoint/2010/main" val="2226792810"/>
              </p:ext>
            </p:extLst>
          </p:nvPr>
        </p:nvGraphicFramePr>
        <p:xfrm>
          <a:off x="1259632" y="4725144"/>
          <a:ext cx="6734175" cy="1703387"/>
        </p:xfrm>
        <a:graphic>
          <a:graphicData uri="http://schemas.openxmlformats.org/presentationml/2006/ole">
            <mc:AlternateContent xmlns:mc="http://schemas.openxmlformats.org/markup-compatibility/2006">
              <mc:Choice xmlns:v="urn:schemas-microsoft-com:vml" Requires="v">
                <p:oleObj spid="_x0000_s14481" name="Visio" r:id="rId3" imgW="6733972" imgH="1702908" progId="Visio.Drawing.11">
                  <p:embed/>
                </p:oleObj>
              </mc:Choice>
              <mc:Fallback>
                <p:oleObj name="Visio" r:id="rId3" imgW="6733972" imgH="1702908" progId="Visio.Drawing.11">
                  <p:embed/>
                  <p:pic>
                    <p:nvPicPr>
                      <p:cNvPr id="0" name=""/>
                      <p:cNvPicPr/>
                      <p:nvPr/>
                    </p:nvPicPr>
                    <p:blipFill>
                      <a:blip r:embed="rId4"/>
                      <a:stretch>
                        <a:fillRect/>
                      </a:stretch>
                    </p:blipFill>
                    <p:spPr>
                      <a:xfrm>
                        <a:off x="1259632" y="4725144"/>
                        <a:ext cx="6734175" cy="1703387"/>
                      </a:xfrm>
                      <a:prstGeom prst="rect">
                        <a:avLst/>
                      </a:prstGeom>
                    </p:spPr>
                  </p:pic>
                </p:oleObj>
              </mc:Fallback>
            </mc:AlternateContent>
          </a:graphicData>
        </a:graphic>
      </p:graphicFrame>
    </p:spTree>
    <p:extLst>
      <p:ext uri="{BB962C8B-B14F-4D97-AF65-F5344CB8AC3E}">
        <p14:creationId xmlns:p14="http://schemas.microsoft.com/office/powerpoint/2010/main" val="592923227"/>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Path Message Objects</a:t>
            </a:r>
          </a:p>
        </p:txBody>
      </p:sp>
      <p:sp>
        <p:nvSpPr>
          <p:cNvPr id="3" name="Content Placeholder 2"/>
          <p:cNvSpPr>
            <a:spLocks noGrp="1"/>
          </p:cNvSpPr>
          <p:nvPr>
            <p:ph idx="1"/>
          </p:nvPr>
        </p:nvSpPr>
        <p:spPr/>
        <p:txBody>
          <a:bodyPr>
            <a:normAutofit fontScale="77500" lnSpcReduction="20000"/>
          </a:bodyPr>
          <a:lstStyle/>
          <a:p>
            <a:r>
              <a:rPr lang="en-US" dirty="0"/>
              <a:t>Objects used to define the LSP and request resources</a:t>
            </a:r>
          </a:p>
          <a:p>
            <a:pPr lvl="1"/>
            <a:r>
              <a:rPr lang="en-US" b="1" i="1" dirty="0"/>
              <a:t>Session</a:t>
            </a:r>
          </a:p>
          <a:p>
            <a:pPr lvl="2"/>
            <a:r>
              <a:rPr lang="en-US" dirty="0"/>
              <a:t>Defines the address of the egress router</a:t>
            </a:r>
          </a:p>
          <a:p>
            <a:pPr lvl="2"/>
            <a:r>
              <a:rPr lang="en-US" dirty="0"/>
              <a:t>Contains the Tunnel ID value associated with the LSP</a:t>
            </a:r>
          </a:p>
          <a:p>
            <a:pPr lvl="1"/>
            <a:r>
              <a:rPr lang="en-US" b="1" i="1" dirty="0"/>
              <a:t>RSVP-Hop</a:t>
            </a:r>
          </a:p>
          <a:p>
            <a:pPr lvl="2"/>
            <a:r>
              <a:rPr lang="en-US" dirty="0"/>
              <a:t>Interface address of the previous hop of the LSP</a:t>
            </a:r>
          </a:p>
          <a:p>
            <a:pPr lvl="1"/>
            <a:r>
              <a:rPr lang="en-US" b="1" i="1" dirty="0"/>
              <a:t>Sender-Template</a:t>
            </a:r>
          </a:p>
          <a:p>
            <a:pPr lvl="2"/>
            <a:r>
              <a:rPr lang="en-US" dirty="0"/>
              <a:t>Defines the address of the ingress router</a:t>
            </a:r>
          </a:p>
          <a:p>
            <a:pPr lvl="2"/>
            <a:r>
              <a:rPr lang="en-US" dirty="0"/>
              <a:t>Contains a unique LSP ID</a:t>
            </a:r>
          </a:p>
          <a:p>
            <a:pPr lvl="1"/>
            <a:r>
              <a:rPr lang="en-US" b="1" i="1" dirty="0"/>
              <a:t>Sender-</a:t>
            </a:r>
            <a:r>
              <a:rPr lang="en-US" b="1" i="1" dirty="0" err="1"/>
              <a:t>Tspec</a:t>
            </a:r>
            <a:endParaRPr lang="en-US" b="1" i="1" dirty="0"/>
          </a:p>
          <a:p>
            <a:pPr lvl="2"/>
            <a:r>
              <a:rPr lang="en-US" dirty="0"/>
              <a:t>Displays any request bandwidth reservations</a:t>
            </a:r>
          </a:p>
          <a:p>
            <a:pPr lvl="1"/>
            <a:r>
              <a:rPr lang="en-US" b="1" i="1" dirty="0"/>
              <a:t>Session Attribute</a:t>
            </a:r>
          </a:p>
          <a:p>
            <a:pPr lvl="2"/>
            <a:r>
              <a:rPr lang="en-US" dirty="0"/>
              <a:t>Contains LSP priority values as well as the ASCII name of the LSP</a:t>
            </a:r>
          </a:p>
        </p:txBody>
      </p:sp>
    </p:spTree>
    <p:extLst>
      <p:ext uri="{BB962C8B-B14F-4D97-AF65-F5344CB8AC3E}">
        <p14:creationId xmlns:p14="http://schemas.microsoft.com/office/powerpoint/2010/main" val="1100517633"/>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Path </a:t>
            </a:r>
            <a:r>
              <a:rPr lang="en-US" dirty="0" err="1"/>
              <a:t>vs</a:t>
            </a:r>
            <a:r>
              <a:rPr lang="en-US" dirty="0"/>
              <a:t> </a:t>
            </a:r>
            <a:r>
              <a:rPr lang="en-US" dirty="0" err="1"/>
              <a:t>Resv</a:t>
            </a:r>
            <a:endParaRPr lang="en-US" dirty="0"/>
          </a:p>
        </p:txBody>
      </p:sp>
      <p:sp>
        <p:nvSpPr>
          <p:cNvPr id="3" name="Content Placeholder 2"/>
          <p:cNvSpPr>
            <a:spLocks noGrp="1"/>
          </p:cNvSpPr>
          <p:nvPr>
            <p:ph idx="1"/>
          </p:nvPr>
        </p:nvSpPr>
        <p:spPr>
          <a:xfrm>
            <a:off x="4427984" y="1596413"/>
            <a:ext cx="4411216" cy="5261587"/>
          </a:xfrm>
        </p:spPr>
        <p:txBody>
          <a:bodyPr>
            <a:normAutofit fontScale="92500"/>
          </a:bodyPr>
          <a:lstStyle/>
          <a:p>
            <a:r>
              <a:rPr lang="en-US" dirty="0"/>
              <a:t>The </a:t>
            </a:r>
            <a:r>
              <a:rPr lang="en-US" b="1" dirty="0" err="1"/>
              <a:t>Resv</a:t>
            </a:r>
            <a:r>
              <a:rPr lang="en-US" dirty="0"/>
              <a:t> message is sent back upstream towards the sender, following the path state created by the </a:t>
            </a:r>
            <a:r>
              <a:rPr lang="en-US" b="1" dirty="0"/>
              <a:t>Path</a:t>
            </a:r>
            <a:r>
              <a:rPr lang="en-US" dirty="0"/>
              <a:t> message, in reverse order </a:t>
            </a:r>
          </a:p>
          <a:p>
            <a:r>
              <a:rPr lang="en-US" dirty="0"/>
              <a:t>Note that if the path state was created by use of an ERO, then the </a:t>
            </a:r>
            <a:r>
              <a:rPr lang="en-US" b="1" dirty="0" err="1"/>
              <a:t>Resv</a:t>
            </a:r>
            <a:r>
              <a:rPr lang="en-US" dirty="0"/>
              <a:t> message will follow the reverse path of the ERO</a:t>
            </a:r>
          </a:p>
        </p:txBody>
      </p:sp>
      <p:pic>
        <p:nvPicPr>
          <p:cNvPr id="4" name="Picture 3"/>
          <p:cNvPicPr>
            <a:picLocks noChangeAspect="1"/>
          </p:cNvPicPr>
          <p:nvPr/>
        </p:nvPicPr>
        <p:blipFill>
          <a:blip r:embed="rId3"/>
          <a:stretch>
            <a:fillRect/>
          </a:stretch>
        </p:blipFill>
        <p:spPr>
          <a:xfrm>
            <a:off x="789434" y="1988840"/>
            <a:ext cx="3638550" cy="2657475"/>
          </a:xfrm>
          <a:prstGeom prst="rect">
            <a:avLst/>
          </a:prstGeom>
        </p:spPr>
      </p:pic>
    </p:spTree>
    <p:extLst>
      <p:ext uri="{BB962C8B-B14F-4D97-AF65-F5344CB8AC3E}">
        <p14:creationId xmlns:p14="http://schemas.microsoft.com/office/powerpoint/2010/main" val="2719868680"/>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LSP</a:t>
            </a:r>
          </a:p>
        </p:txBody>
      </p:sp>
      <p:sp>
        <p:nvSpPr>
          <p:cNvPr id="4" name="Content Placeholder 2"/>
          <p:cNvSpPr>
            <a:spLocks noGrp="1"/>
          </p:cNvSpPr>
          <p:nvPr>
            <p:ph idx="1"/>
          </p:nvPr>
        </p:nvSpPr>
        <p:spPr>
          <a:xfrm>
            <a:off x="762000" y="1196753"/>
            <a:ext cx="8077200" cy="792087"/>
          </a:xfrm>
        </p:spPr>
        <p:txBody>
          <a:bodyPr>
            <a:normAutofit/>
          </a:bodyPr>
          <a:lstStyle/>
          <a:p>
            <a:r>
              <a:rPr lang="en-US" dirty="0"/>
              <a:t>Unidirectional path through the network</a:t>
            </a:r>
          </a:p>
          <a:p>
            <a:pPr marL="0" indent="0">
              <a:buNone/>
            </a:pP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985149099"/>
              </p:ext>
            </p:extLst>
          </p:nvPr>
        </p:nvGraphicFramePr>
        <p:xfrm>
          <a:off x="1331640" y="2852936"/>
          <a:ext cx="5927725" cy="3838575"/>
        </p:xfrm>
        <a:graphic>
          <a:graphicData uri="http://schemas.openxmlformats.org/presentationml/2006/ole">
            <mc:AlternateContent xmlns:mc="http://schemas.openxmlformats.org/markup-compatibility/2006">
              <mc:Choice xmlns:v="urn:schemas-microsoft-com:vml" Requires="v">
                <p:oleObj spid="_x0000_s34878" name="Visio" r:id="rId4" imgW="5927117" imgH="3838216" progId="Visio.Drawing.11">
                  <p:embed/>
                </p:oleObj>
              </mc:Choice>
              <mc:Fallback>
                <p:oleObj name="Visio" r:id="rId4" imgW="5927117" imgH="3838216"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852936"/>
                        <a:ext cx="592772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00742957"/>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a:t>
            </a:r>
            <a:r>
              <a:rPr lang="en-US" dirty="0" err="1"/>
              <a:t>Resv</a:t>
            </a:r>
            <a:r>
              <a:rPr lang="en-US" dirty="0"/>
              <a:t> Message Objects - 1</a:t>
            </a:r>
          </a:p>
        </p:txBody>
      </p:sp>
      <p:sp>
        <p:nvSpPr>
          <p:cNvPr id="3" name="Content Placeholder 2"/>
          <p:cNvSpPr>
            <a:spLocks noGrp="1"/>
          </p:cNvSpPr>
          <p:nvPr>
            <p:ph idx="1"/>
          </p:nvPr>
        </p:nvSpPr>
        <p:spPr>
          <a:xfrm>
            <a:off x="762000" y="1596413"/>
            <a:ext cx="8077200" cy="4928931"/>
          </a:xfrm>
        </p:spPr>
        <p:txBody>
          <a:bodyPr>
            <a:normAutofit fontScale="77500" lnSpcReduction="20000"/>
          </a:bodyPr>
          <a:lstStyle/>
          <a:p>
            <a:r>
              <a:rPr lang="en-US" dirty="0"/>
              <a:t>Objects used to allocate resources and establish the LSP</a:t>
            </a:r>
          </a:p>
          <a:p>
            <a:pPr lvl="1"/>
            <a:r>
              <a:rPr lang="en-US" b="1" i="1" dirty="0"/>
              <a:t>Session</a:t>
            </a:r>
          </a:p>
          <a:p>
            <a:pPr lvl="2"/>
            <a:r>
              <a:rPr lang="en-US" dirty="0"/>
              <a:t>Contains the egress address and Tunnel ID</a:t>
            </a:r>
          </a:p>
          <a:p>
            <a:pPr lvl="1"/>
            <a:r>
              <a:rPr lang="en-US" b="1" i="1" dirty="0"/>
              <a:t>RSVP-Hop</a:t>
            </a:r>
          </a:p>
          <a:p>
            <a:pPr lvl="2"/>
            <a:r>
              <a:rPr lang="en-US" dirty="0"/>
              <a:t>Interface address of the downstream hop of the LSP</a:t>
            </a:r>
          </a:p>
          <a:p>
            <a:pPr lvl="1"/>
            <a:r>
              <a:rPr lang="en-US" b="1" i="1" dirty="0"/>
              <a:t>Style</a:t>
            </a:r>
            <a:r>
              <a:rPr lang="en-US" dirty="0"/>
              <a:t> – sender has no influence on the reservation style selection</a:t>
            </a:r>
          </a:p>
          <a:p>
            <a:pPr lvl="3"/>
            <a:r>
              <a:rPr lang="en-US" dirty="0"/>
              <a:t>The </a:t>
            </a:r>
            <a:r>
              <a:rPr lang="en-US" b="1" dirty="0"/>
              <a:t>Fixed Filter </a:t>
            </a:r>
            <a:r>
              <a:rPr lang="en-US" dirty="0"/>
              <a:t>(FF) reservation style creates a distinct reservation for traffic from each sender that is not shared by other senders.</a:t>
            </a:r>
          </a:p>
          <a:p>
            <a:pPr lvl="3"/>
            <a:r>
              <a:rPr lang="en-US" dirty="0"/>
              <a:t>The </a:t>
            </a:r>
            <a:r>
              <a:rPr lang="en-US" b="1" dirty="0"/>
              <a:t>Shared Explicit </a:t>
            </a:r>
            <a:r>
              <a:rPr lang="en-US" dirty="0"/>
              <a:t>(SE) style allows a receiver to explicitly specify the senders to be included in a reservation. There is a single reservation on a link for all the senders listed.</a:t>
            </a:r>
          </a:p>
          <a:p>
            <a:pPr lvl="1"/>
            <a:r>
              <a:rPr lang="en-US" b="1" i="1" dirty="0" err="1"/>
              <a:t>FlowSpec</a:t>
            </a:r>
            <a:endParaRPr lang="en-US" b="1" i="1" dirty="0"/>
          </a:p>
          <a:p>
            <a:pPr lvl="2"/>
            <a:r>
              <a:rPr lang="en-US" dirty="0"/>
              <a:t>Displays the bandwidth reserved by the LSP</a:t>
            </a:r>
          </a:p>
          <a:p>
            <a:pPr lvl="2"/>
            <a:r>
              <a:rPr lang="en-US" dirty="0"/>
              <a:t>Matches the information in the Sender-</a:t>
            </a:r>
            <a:r>
              <a:rPr lang="en-US" dirty="0" err="1"/>
              <a:t>Tspec</a:t>
            </a:r>
            <a:r>
              <a:rPr lang="en-US" dirty="0"/>
              <a:t> object</a:t>
            </a:r>
          </a:p>
        </p:txBody>
      </p:sp>
    </p:spTree>
    <p:extLst>
      <p:ext uri="{BB962C8B-B14F-4D97-AF65-F5344CB8AC3E}">
        <p14:creationId xmlns:p14="http://schemas.microsoft.com/office/powerpoint/2010/main" val="864843393"/>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a:t>
            </a:r>
            <a:r>
              <a:rPr lang="en-US" dirty="0" err="1"/>
              <a:t>Resv</a:t>
            </a:r>
            <a:r>
              <a:rPr lang="en-US" dirty="0"/>
              <a:t> Message Objects - 2</a:t>
            </a:r>
          </a:p>
        </p:txBody>
      </p:sp>
      <p:sp>
        <p:nvSpPr>
          <p:cNvPr id="3" name="Content Placeholder 2"/>
          <p:cNvSpPr>
            <a:spLocks noGrp="1"/>
          </p:cNvSpPr>
          <p:nvPr>
            <p:ph idx="1"/>
          </p:nvPr>
        </p:nvSpPr>
        <p:spPr/>
        <p:txBody>
          <a:bodyPr>
            <a:normAutofit fontScale="92500" lnSpcReduction="20000"/>
          </a:bodyPr>
          <a:lstStyle/>
          <a:p>
            <a:r>
              <a:rPr lang="en-US" dirty="0"/>
              <a:t>Objects used to define the LSP and request resources</a:t>
            </a:r>
          </a:p>
          <a:p>
            <a:pPr lvl="1"/>
            <a:r>
              <a:rPr lang="en-US" b="1" i="1" dirty="0"/>
              <a:t>Filter-Spec</a:t>
            </a:r>
          </a:p>
          <a:p>
            <a:pPr lvl="2"/>
            <a:r>
              <a:rPr lang="en-US" dirty="0"/>
              <a:t>Contains the ingress address and LSP ID</a:t>
            </a:r>
          </a:p>
          <a:p>
            <a:pPr lvl="2"/>
            <a:r>
              <a:rPr lang="en-US" dirty="0"/>
              <a:t>Matches the information in the Sender-Template object</a:t>
            </a:r>
          </a:p>
          <a:p>
            <a:pPr lvl="1"/>
            <a:r>
              <a:rPr lang="en-US" b="1" i="1" dirty="0">
                <a:solidFill>
                  <a:srgbClr val="FF0000"/>
                </a:solidFill>
              </a:rPr>
              <a:t>Label</a:t>
            </a:r>
          </a:p>
          <a:p>
            <a:pPr lvl="2"/>
            <a:r>
              <a:rPr lang="en-US" dirty="0"/>
              <a:t>Contains the 20-bit label value to be used for traffic forwarding</a:t>
            </a:r>
          </a:p>
          <a:p>
            <a:pPr lvl="1"/>
            <a:r>
              <a:rPr lang="en-US" b="1" i="1" dirty="0"/>
              <a:t>Record Route</a:t>
            </a:r>
          </a:p>
          <a:p>
            <a:pPr lvl="2"/>
            <a:r>
              <a:rPr lang="en-US" dirty="0"/>
              <a:t>Contains the actual path of the LSP through the network</a:t>
            </a:r>
          </a:p>
          <a:p>
            <a:pPr lvl="2"/>
            <a:r>
              <a:rPr lang="en-US" dirty="0"/>
              <a:t>Used for loop detection and prevention</a:t>
            </a:r>
          </a:p>
        </p:txBody>
      </p:sp>
    </p:spTree>
    <p:extLst>
      <p:ext uri="{BB962C8B-B14F-4D97-AF65-F5344CB8AC3E}">
        <p14:creationId xmlns:p14="http://schemas.microsoft.com/office/powerpoint/2010/main" val="4238781688"/>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Bandwidth</a:t>
            </a:r>
          </a:p>
        </p:txBody>
      </p:sp>
      <p:sp>
        <p:nvSpPr>
          <p:cNvPr id="3" name="Content Placeholder 2"/>
          <p:cNvSpPr>
            <a:spLocks noGrp="1"/>
          </p:cNvSpPr>
          <p:nvPr>
            <p:ph idx="1"/>
          </p:nvPr>
        </p:nvSpPr>
        <p:spPr/>
        <p:txBody>
          <a:bodyPr>
            <a:normAutofit fontScale="77500" lnSpcReduction="20000"/>
          </a:bodyPr>
          <a:lstStyle/>
          <a:p>
            <a:r>
              <a:rPr lang="en-US" dirty="0"/>
              <a:t>By default, each interface uses 100% of its capacity as </a:t>
            </a:r>
            <a:r>
              <a:rPr lang="en-US" dirty="0" err="1"/>
              <a:t>reservable</a:t>
            </a:r>
            <a:r>
              <a:rPr lang="en-US" dirty="0"/>
              <a:t> bandwidth</a:t>
            </a:r>
          </a:p>
          <a:p>
            <a:pPr lvl="1"/>
            <a:r>
              <a:rPr lang="en-US" dirty="0"/>
              <a:t>You may change this percentage</a:t>
            </a:r>
          </a:p>
          <a:p>
            <a:r>
              <a:rPr lang="en-US" dirty="0"/>
              <a:t>An LSP may request a bandwidth reservation during its establishment in the network</a:t>
            </a:r>
          </a:p>
          <a:p>
            <a:pPr lvl="1"/>
            <a:r>
              <a:rPr lang="en-US" dirty="0"/>
              <a:t>Only determines if the LSP is setup of not</a:t>
            </a:r>
          </a:p>
          <a:p>
            <a:pPr lvl="1"/>
            <a:r>
              <a:rPr lang="en-US" dirty="0"/>
              <a:t>The BW reservation is NOT used to police traffic</a:t>
            </a:r>
          </a:p>
          <a:p>
            <a:r>
              <a:rPr lang="en-US" dirty="0"/>
              <a:t>For instance, in the traffic engineering application, it is very useful to use the </a:t>
            </a:r>
            <a:r>
              <a:rPr lang="en-US" b="1" i="1" dirty="0"/>
              <a:t>Path</a:t>
            </a:r>
            <a:r>
              <a:rPr lang="en-US" dirty="0"/>
              <a:t> message as a means of verifying that bandwidth exists at a particular priority along an entire path before preempting any lower priority reservations</a:t>
            </a:r>
          </a:p>
        </p:txBody>
      </p:sp>
    </p:spTree>
    <p:extLst>
      <p:ext uri="{BB962C8B-B14F-4D97-AF65-F5344CB8AC3E}">
        <p14:creationId xmlns:p14="http://schemas.microsoft.com/office/powerpoint/2010/main" val="586510371"/>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Route Object (ERO)</a:t>
            </a:r>
          </a:p>
        </p:txBody>
      </p:sp>
      <p:sp>
        <p:nvSpPr>
          <p:cNvPr id="3" name="Content Placeholder 2"/>
          <p:cNvSpPr>
            <a:spLocks noGrp="1"/>
          </p:cNvSpPr>
          <p:nvPr>
            <p:ph idx="1"/>
          </p:nvPr>
        </p:nvSpPr>
        <p:spPr>
          <a:xfrm>
            <a:off x="827584" y="1196752"/>
            <a:ext cx="8077200" cy="2264635"/>
          </a:xfrm>
        </p:spPr>
        <p:txBody>
          <a:bodyPr>
            <a:normAutofit fontScale="55000" lnSpcReduction="20000"/>
          </a:bodyPr>
          <a:lstStyle/>
          <a:p>
            <a:r>
              <a:rPr lang="en-US" dirty="0"/>
              <a:t>The ERO specifies that the LSP originating at LSR A must pass through LSRs B, E, and then terminate at C</a:t>
            </a:r>
          </a:p>
          <a:p>
            <a:r>
              <a:rPr lang="en-US" dirty="0"/>
              <a:t>The individual hops specified by the ERO can be either strict or loose</a:t>
            </a:r>
          </a:p>
          <a:p>
            <a:pPr lvl="1"/>
            <a:r>
              <a:rPr lang="en-US" dirty="0"/>
              <a:t>A </a:t>
            </a:r>
            <a:r>
              <a:rPr lang="en-US" b="1" dirty="0"/>
              <a:t>strict hop </a:t>
            </a:r>
            <a:r>
              <a:rPr lang="en-US" dirty="0"/>
              <a:t>means that the specified LSR must be directly connected to the previous hop;</a:t>
            </a:r>
          </a:p>
          <a:p>
            <a:pPr lvl="1"/>
            <a:r>
              <a:rPr lang="en-US" dirty="0"/>
              <a:t>A </a:t>
            </a:r>
            <a:r>
              <a:rPr lang="en-US" b="1" dirty="0"/>
              <a:t>loose hop </a:t>
            </a:r>
            <a:r>
              <a:rPr lang="en-US" dirty="0"/>
              <a:t>means that the path must pass through the specified LSR, but the LSR does not have to be directly connected to the last hop; any valid route between the two can be used</a:t>
            </a:r>
          </a:p>
          <a:p>
            <a:r>
              <a:rPr lang="en-US" dirty="0"/>
              <a:t>The sub-object of an ERO can specify the address of an interface through which the data shall arrive to LSR, or the address of interface out of which the data should be sent from the LSR</a:t>
            </a:r>
          </a:p>
        </p:txBody>
      </p:sp>
      <p:graphicFrame>
        <p:nvGraphicFramePr>
          <p:cNvPr id="4" name="Object 3"/>
          <p:cNvGraphicFramePr>
            <a:graphicFrameLocks noChangeAspect="1"/>
          </p:cNvGraphicFramePr>
          <p:nvPr>
            <p:extLst>
              <p:ext uri="{D42A27DB-BD31-4B8C-83A1-F6EECF244321}">
                <p14:modId xmlns:p14="http://schemas.microsoft.com/office/powerpoint/2010/main" val="1273585732"/>
              </p:ext>
            </p:extLst>
          </p:nvPr>
        </p:nvGraphicFramePr>
        <p:xfrm>
          <a:off x="2046337" y="3461387"/>
          <a:ext cx="5639693" cy="3652056"/>
        </p:xfrm>
        <a:graphic>
          <a:graphicData uri="http://schemas.openxmlformats.org/presentationml/2006/ole">
            <mc:AlternateContent xmlns:mc="http://schemas.openxmlformats.org/markup-compatibility/2006">
              <mc:Choice xmlns:v="urn:schemas-microsoft-com:vml" Requires="v">
                <p:oleObj spid="_x0000_s15504" name="Visio" r:id="rId3" imgW="5927117" imgH="3838216" progId="Visio.Drawing.11">
                  <p:embed/>
                </p:oleObj>
              </mc:Choice>
              <mc:Fallback>
                <p:oleObj name="Visio" r:id="rId3" imgW="5927117" imgH="3838216" progId="Visio.Drawing.11">
                  <p:embed/>
                  <p:pic>
                    <p:nvPicPr>
                      <p:cNvPr id="0" name=""/>
                      <p:cNvPicPr/>
                      <p:nvPr/>
                    </p:nvPicPr>
                    <p:blipFill>
                      <a:blip r:embed="rId4"/>
                      <a:stretch>
                        <a:fillRect/>
                      </a:stretch>
                    </p:blipFill>
                    <p:spPr>
                      <a:xfrm>
                        <a:off x="2046337" y="3461387"/>
                        <a:ext cx="5639693" cy="3652056"/>
                      </a:xfrm>
                      <a:prstGeom prst="rect">
                        <a:avLst/>
                      </a:prstGeom>
                    </p:spPr>
                  </p:pic>
                </p:oleObj>
              </mc:Fallback>
            </mc:AlternateContent>
          </a:graphicData>
        </a:graphic>
      </p:graphicFrame>
    </p:spTree>
    <p:extLst>
      <p:ext uri="{BB962C8B-B14F-4D97-AF65-F5344CB8AC3E}">
        <p14:creationId xmlns:p14="http://schemas.microsoft.com/office/powerpoint/2010/main" val="101067532"/>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Route Object creation</a:t>
            </a:r>
          </a:p>
        </p:txBody>
      </p:sp>
      <p:sp>
        <p:nvSpPr>
          <p:cNvPr id="3" name="Content Placeholder 2"/>
          <p:cNvSpPr>
            <a:spLocks noGrp="1"/>
          </p:cNvSpPr>
          <p:nvPr>
            <p:ph idx="1"/>
          </p:nvPr>
        </p:nvSpPr>
        <p:spPr>
          <a:xfrm>
            <a:off x="762000" y="1596413"/>
            <a:ext cx="8077200" cy="5000939"/>
          </a:xfrm>
        </p:spPr>
        <p:txBody>
          <a:bodyPr>
            <a:normAutofit fontScale="77500" lnSpcReduction="20000"/>
          </a:bodyPr>
          <a:lstStyle/>
          <a:p>
            <a:r>
              <a:rPr lang="en-US" dirty="0"/>
              <a:t>The ingress LSR creates the ERO</a:t>
            </a:r>
          </a:p>
          <a:p>
            <a:r>
              <a:rPr lang="en-US" dirty="0"/>
              <a:t>One way: to configure manually</a:t>
            </a:r>
          </a:p>
          <a:p>
            <a:r>
              <a:rPr lang="en-US" dirty="0"/>
              <a:t>A second way for the ingress LSR to determine the ERO is to dynamically calculate it by Constrained Shortest Path First (CSPF) algorithm</a:t>
            </a:r>
          </a:p>
          <a:p>
            <a:r>
              <a:rPr lang="en-US" dirty="0"/>
              <a:t>While </a:t>
            </a:r>
            <a:r>
              <a:rPr lang="en-US" b="1" dirty="0"/>
              <a:t>Path</a:t>
            </a:r>
            <a:r>
              <a:rPr lang="en-US" dirty="0"/>
              <a:t> message progresses:</a:t>
            </a:r>
          </a:p>
          <a:p>
            <a:pPr lvl="1"/>
            <a:r>
              <a:rPr lang="en-US" dirty="0"/>
              <a:t>When the EXPLICIT_ROUTE object (ERO) is present, the </a:t>
            </a:r>
            <a:r>
              <a:rPr lang="en-US" b="1" dirty="0"/>
              <a:t>Path</a:t>
            </a:r>
            <a:r>
              <a:rPr lang="en-US" dirty="0"/>
              <a:t> message is forwarded towards its destination along a path specified by the ERO</a:t>
            </a:r>
          </a:p>
          <a:p>
            <a:pPr lvl="1"/>
            <a:r>
              <a:rPr lang="en-US" dirty="0"/>
              <a:t>Each node along the path records the ERO in its path state block</a:t>
            </a:r>
          </a:p>
          <a:p>
            <a:pPr lvl="1"/>
            <a:r>
              <a:rPr lang="en-US" dirty="0"/>
              <a:t>Nodes may also modify the ERO before forwarding the </a:t>
            </a:r>
            <a:r>
              <a:rPr lang="en-US" b="1" dirty="0"/>
              <a:t>Path</a:t>
            </a:r>
            <a:r>
              <a:rPr lang="en-US" dirty="0"/>
              <a:t> message. In this case the modified ERO SHOULD be stored in the path state block in addition to the received ERO</a:t>
            </a:r>
          </a:p>
        </p:txBody>
      </p:sp>
    </p:spTree>
    <p:extLst>
      <p:ext uri="{BB962C8B-B14F-4D97-AF65-F5344CB8AC3E}">
        <p14:creationId xmlns:p14="http://schemas.microsoft.com/office/powerpoint/2010/main" val="4237861219"/>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Route Object use</a:t>
            </a:r>
          </a:p>
        </p:txBody>
      </p:sp>
      <p:sp>
        <p:nvSpPr>
          <p:cNvPr id="3" name="Content Placeholder 2"/>
          <p:cNvSpPr>
            <a:spLocks noGrp="1"/>
          </p:cNvSpPr>
          <p:nvPr>
            <p:ph idx="1"/>
          </p:nvPr>
        </p:nvSpPr>
        <p:spPr>
          <a:xfrm>
            <a:off x="762000" y="1596413"/>
            <a:ext cx="8077200" cy="5000939"/>
          </a:xfrm>
        </p:spPr>
        <p:txBody>
          <a:bodyPr>
            <a:normAutofit fontScale="77500" lnSpcReduction="20000"/>
          </a:bodyPr>
          <a:lstStyle/>
          <a:p>
            <a:r>
              <a:rPr lang="en-US" dirty="0"/>
              <a:t>The network tends to be divided into </a:t>
            </a:r>
            <a:r>
              <a:rPr lang="en-US" i="1" dirty="0"/>
              <a:t>computational domains</a:t>
            </a:r>
            <a:endParaRPr lang="en-US" dirty="0"/>
          </a:p>
          <a:p>
            <a:r>
              <a:rPr lang="en-US" dirty="0"/>
              <a:t>Loose hops are used usually to identify a sequence of </a:t>
            </a:r>
            <a:r>
              <a:rPr lang="en-US" i="1" dirty="0"/>
              <a:t>computational domains</a:t>
            </a:r>
            <a:endParaRPr lang="en-US" dirty="0"/>
          </a:p>
          <a:p>
            <a:r>
              <a:rPr lang="en-US" dirty="0"/>
              <a:t>The ERO may contain non specific hops:</a:t>
            </a:r>
          </a:p>
          <a:p>
            <a:pPr lvl="1"/>
            <a:r>
              <a:rPr lang="en-US" dirty="0"/>
              <a:t>These may be expressed as IP prefixes</a:t>
            </a:r>
          </a:p>
          <a:p>
            <a:pPr lvl="1"/>
            <a:r>
              <a:rPr lang="en-US" dirty="0"/>
              <a:t>Or Autonomous Systems (AS) numbers</a:t>
            </a:r>
          </a:p>
          <a:p>
            <a:r>
              <a:rPr lang="en-US" dirty="0"/>
              <a:t>Such non specific hops can be marked loose or strict according to whether they must be reached </a:t>
            </a:r>
            <a:r>
              <a:rPr lang="en-US" i="1" dirty="0"/>
              <a:t>directly</a:t>
            </a:r>
            <a:r>
              <a:rPr lang="en-US" dirty="0"/>
              <a:t> or may be arrived  </a:t>
            </a:r>
            <a:r>
              <a:rPr lang="en-US" i="1" dirty="0"/>
              <a:t>indirectly</a:t>
            </a:r>
            <a:r>
              <a:rPr lang="en-US" dirty="0"/>
              <a:t> from the previous hop</a:t>
            </a:r>
          </a:p>
          <a:p>
            <a:r>
              <a:rPr lang="en-US" dirty="0"/>
              <a:t>The control plane can record and report the actual LSP route via RRO. The addresses of interfaces and LSRs traversed by LSP are encoded in the RRO just as they would be for ERO</a:t>
            </a:r>
          </a:p>
        </p:txBody>
      </p:sp>
    </p:spTree>
    <p:extLst>
      <p:ext uri="{BB962C8B-B14F-4D97-AF65-F5344CB8AC3E}">
        <p14:creationId xmlns:p14="http://schemas.microsoft.com/office/powerpoint/2010/main" val="549237486"/>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tunnel maintenance</a:t>
            </a:r>
          </a:p>
        </p:txBody>
      </p:sp>
      <p:sp>
        <p:nvSpPr>
          <p:cNvPr id="3" name="Content Placeholder 2"/>
          <p:cNvSpPr>
            <a:spLocks noGrp="1"/>
          </p:cNvSpPr>
          <p:nvPr>
            <p:ph idx="1"/>
          </p:nvPr>
        </p:nvSpPr>
        <p:spPr/>
        <p:txBody>
          <a:bodyPr>
            <a:normAutofit fontScale="92500" lnSpcReduction="20000"/>
          </a:bodyPr>
          <a:lstStyle/>
          <a:p>
            <a:r>
              <a:rPr lang="en-US" dirty="0"/>
              <a:t>Path messages are re-transmitted (for reliable delivery) thus refreshing the tunnel</a:t>
            </a:r>
          </a:p>
          <a:p>
            <a:r>
              <a:rPr lang="en-US" dirty="0"/>
              <a:t>The downstream router can assume that the resources are no more required if it does not see the retransmitted Path message during reasonable period of time</a:t>
            </a:r>
          </a:p>
          <a:p>
            <a:r>
              <a:rPr lang="en-US" dirty="0"/>
              <a:t>LSP modifications:</a:t>
            </a:r>
          </a:p>
          <a:p>
            <a:pPr lvl="1"/>
            <a:r>
              <a:rPr lang="en-US" dirty="0"/>
              <a:t>Relatively few LSP parameters permit the </a:t>
            </a:r>
            <a:r>
              <a:rPr lang="en-US" i="1" dirty="0"/>
              <a:t>in-place</a:t>
            </a:r>
            <a:r>
              <a:rPr lang="en-US" dirty="0"/>
              <a:t> modification (for example LSP route recording can be turned </a:t>
            </a:r>
            <a:r>
              <a:rPr lang="en-US" b="1" dirty="0"/>
              <a:t>on</a:t>
            </a:r>
            <a:r>
              <a:rPr lang="en-US" dirty="0"/>
              <a:t> or </a:t>
            </a:r>
            <a:r>
              <a:rPr lang="en-US" b="1" dirty="0"/>
              <a:t>off</a:t>
            </a:r>
            <a:r>
              <a:rPr lang="en-US" dirty="0"/>
              <a:t> </a:t>
            </a:r>
            <a:r>
              <a:rPr lang="en-US" i="1" dirty="0"/>
              <a:t>in place</a:t>
            </a:r>
            <a:r>
              <a:rPr lang="en-US" dirty="0"/>
              <a:t>)</a:t>
            </a:r>
          </a:p>
          <a:p>
            <a:pPr lvl="1"/>
            <a:r>
              <a:rPr lang="en-US" dirty="0"/>
              <a:t>The alternative is </a:t>
            </a:r>
            <a:r>
              <a:rPr lang="en-US" i="1" dirty="0"/>
              <a:t>make-before-break</a:t>
            </a:r>
          </a:p>
        </p:txBody>
      </p:sp>
    </p:spTree>
    <p:extLst>
      <p:ext uri="{BB962C8B-B14F-4D97-AF65-F5344CB8AC3E}">
        <p14:creationId xmlns:p14="http://schemas.microsoft.com/office/powerpoint/2010/main" val="982504355"/>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RSVP Error Cases</a:t>
            </a:r>
          </a:p>
        </p:txBody>
      </p:sp>
      <p:sp>
        <p:nvSpPr>
          <p:cNvPr id="3" name="Content Placeholder 2"/>
          <p:cNvSpPr>
            <a:spLocks noGrp="1"/>
          </p:cNvSpPr>
          <p:nvPr>
            <p:ph idx="1"/>
          </p:nvPr>
        </p:nvSpPr>
        <p:spPr/>
        <p:txBody>
          <a:bodyPr>
            <a:normAutofit fontScale="85000" lnSpcReduction="20000"/>
          </a:bodyPr>
          <a:lstStyle/>
          <a:p>
            <a:r>
              <a:rPr lang="en-US" dirty="0"/>
              <a:t>Upstream Error message:</a:t>
            </a:r>
          </a:p>
          <a:p>
            <a:pPr lvl="1"/>
            <a:r>
              <a:rPr lang="en-US" dirty="0"/>
              <a:t>Informs that the </a:t>
            </a:r>
            <a:r>
              <a:rPr lang="en-US" b="1" i="1" dirty="0"/>
              <a:t>Path</a:t>
            </a:r>
            <a:r>
              <a:rPr lang="en-US" dirty="0"/>
              <a:t> request cannot be satisfied</a:t>
            </a:r>
          </a:p>
          <a:p>
            <a:pPr lvl="1"/>
            <a:r>
              <a:rPr lang="en-US" dirty="0"/>
              <a:t>Can supply sufficient information for LSP to be re-routed</a:t>
            </a:r>
          </a:p>
          <a:p>
            <a:pPr lvl="1"/>
            <a:r>
              <a:rPr lang="en-US" dirty="0"/>
              <a:t>Is used to report problems and failures with already established LSP</a:t>
            </a:r>
          </a:p>
          <a:p>
            <a:r>
              <a:rPr lang="en-US" dirty="0"/>
              <a:t>Downstream Error messages:</a:t>
            </a:r>
          </a:p>
          <a:p>
            <a:pPr lvl="1"/>
            <a:r>
              <a:rPr lang="en-US" dirty="0"/>
              <a:t>Informs that the upstream LSR cannot satisfy the reservation request carried in the </a:t>
            </a:r>
            <a:r>
              <a:rPr lang="en-US" b="1" i="1" dirty="0" err="1"/>
              <a:t>Resv</a:t>
            </a:r>
            <a:r>
              <a:rPr lang="en-US" dirty="0"/>
              <a:t> message</a:t>
            </a:r>
          </a:p>
          <a:p>
            <a:r>
              <a:rPr lang="en-US" dirty="0"/>
              <a:t>Both Downstream Error and Upstream Error messages do not remove the LSP unless the Downstream Error message issued during LSP establishment will gradually unpick the LSP  </a:t>
            </a:r>
          </a:p>
          <a:p>
            <a:pPr lvl="1"/>
            <a:endParaRPr lang="en-US" dirty="0"/>
          </a:p>
        </p:txBody>
      </p:sp>
    </p:spTree>
    <p:extLst>
      <p:ext uri="{BB962C8B-B14F-4D97-AF65-F5344CB8AC3E}">
        <p14:creationId xmlns:p14="http://schemas.microsoft.com/office/powerpoint/2010/main" val="3586116564"/>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Rerouting RSVP tunnels</a:t>
            </a:r>
          </a:p>
        </p:txBody>
      </p:sp>
      <p:sp>
        <p:nvSpPr>
          <p:cNvPr id="3" name="Content Placeholder 2"/>
          <p:cNvSpPr>
            <a:spLocks noGrp="1"/>
          </p:cNvSpPr>
          <p:nvPr>
            <p:ph idx="1"/>
          </p:nvPr>
        </p:nvSpPr>
        <p:spPr/>
        <p:txBody>
          <a:bodyPr>
            <a:normAutofit fontScale="92500" lnSpcReduction="10000"/>
          </a:bodyPr>
          <a:lstStyle/>
          <a:p>
            <a:r>
              <a:rPr lang="en-US" dirty="0"/>
              <a:t>Capability to reroute an established TE tunnel under a number of conditions:</a:t>
            </a:r>
          </a:p>
          <a:p>
            <a:pPr lvl="1"/>
            <a:r>
              <a:rPr lang="en-US" dirty="0"/>
              <a:t>When a more "optimal" route becomes available</a:t>
            </a:r>
          </a:p>
          <a:p>
            <a:pPr lvl="1"/>
            <a:r>
              <a:rPr lang="en-US" dirty="0"/>
              <a:t>Upon failure of a resource along the TE tunnel’s established path</a:t>
            </a:r>
          </a:p>
          <a:p>
            <a:r>
              <a:rPr lang="en-US" dirty="0"/>
              <a:t>It is highly desirable not to disrupt traffic during tunnel re-routing</a:t>
            </a:r>
          </a:p>
          <a:p>
            <a:pPr lvl="1"/>
            <a:r>
              <a:rPr lang="en-US" dirty="0"/>
              <a:t>Establish a new LSP tunnel</a:t>
            </a:r>
          </a:p>
          <a:p>
            <a:pPr lvl="1"/>
            <a:r>
              <a:rPr lang="en-US" dirty="0"/>
              <a:t>Transfer traffic from the old tunnel to the new before tearing down the old LSP tunnel</a:t>
            </a:r>
          </a:p>
        </p:txBody>
      </p:sp>
    </p:spTree>
    <p:extLst>
      <p:ext uri="{BB962C8B-B14F-4D97-AF65-F5344CB8AC3E}">
        <p14:creationId xmlns:p14="http://schemas.microsoft.com/office/powerpoint/2010/main" val="3189621959"/>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reroute is done</a:t>
            </a:r>
          </a:p>
        </p:txBody>
      </p:sp>
      <p:sp>
        <p:nvSpPr>
          <p:cNvPr id="3" name="Content Placeholder 2"/>
          <p:cNvSpPr>
            <a:spLocks noGrp="1"/>
          </p:cNvSpPr>
          <p:nvPr>
            <p:ph idx="1"/>
          </p:nvPr>
        </p:nvSpPr>
        <p:spPr>
          <a:xfrm>
            <a:off x="683568" y="1196752"/>
            <a:ext cx="8155632" cy="2673165"/>
          </a:xfrm>
        </p:spPr>
        <p:txBody>
          <a:bodyPr>
            <a:normAutofit fontScale="47500" lnSpcReduction="20000"/>
          </a:bodyPr>
          <a:lstStyle/>
          <a:p>
            <a:r>
              <a:rPr lang="en-US" dirty="0"/>
              <a:t>The ingress node picks a new LSP ID and forms a new SENDER_TEMPLATE, then creates a new ERO to define the new path</a:t>
            </a:r>
          </a:p>
          <a:p>
            <a:r>
              <a:rPr lang="en-US" dirty="0"/>
              <a:t>The ingress node sends a new </a:t>
            </a:r>
            <a:r>
              <a:rPr lang="en-US" b="1" i="1" dirty="0"/>
              <a:t>Path</a:t>
            </a:r>
            <a:r>
              <a:rPr lang="en-US" dirty="0"/>
              <a:t> Message using the original SESSION object and the new SENDER_TEMPLATE and ERO</a:t>
            </a:r>
          </a:p>
          <a:p>
            <a:r>
              <a:rPr lang="en-US" dirty="0"/>
              <a:t>It continues to use the old LSP and refresh the old </a:t>
            </a:r>
            <a:r>
              <a:rPr lang="en-US" b="1" i="1" dirty="0"/>
              <a:t>Path</a:t>
            </a:r>
            <a:r>
              <a:rPr lang="en-US" dirty="0"/>
              <a:t> message</a:t>
            </a:r>
          </a:p>
          <a:p>
            <a:r>
              <a:rPr lang="en-US" dirty="0"/>
              <a:t>On links that are not held in common, the new </a:t>
            </a:r>
            <a:r>
              <a:rPr lang="en-US" b="1" i="1" dirty="0"/>
              <a:t>Path</a:t>
            </a:r>
            <a:r>
              <a:rPr lang="en-US" dirty="0"/>
              <a:t> message is treated as a conventional new LSP tunnel setup</a:t>
            </a:r>
          </a:p>
          <a:p>
            <a:r>
              <a:rPr lang="en-US" dirty="0"/>
              <a:t>On links held in common, the shared SESSION object and SE style allow the LSP to be established sharing resources with the old LSP </a:t>
            </a:r>
          </a:p>
          <a:p>
            <a:r>
              <a:rPr lang="en-US" dirty="0"/>
              <a:t>Once the ingress node receives a </a:t>
            </a:r>
            <a:r>
              <a:rPr lang="en-US" b="1" i="1" dirty="0" err="1"/>
              <a:t>Resv</a:t>
            </a:r>
            <a:r>
              <a:rPr lang="en-US" dirty="0"/>
              <a:t> message for the new LSP, it can transition traffic to it and tear down the old LSP</a:t>
            </a:r>
          </a:p>
        </p:txBody>
      </p:sp>
      <p:graphicFrame>
        <p:nvGraphicFramePr>
          <p:cNvPr id="4" name="Object 3"/>
          <p:cNvGraphicFramePr>
            <a:graphicFrameLocks noChangeAspect="1"/>
          </p:cNvGraphicFramePr>
          <p:nvPr>
            <p:extLst>
              <p:ext uri="{D42A27DB-BD31-4B8C-83A1-F6EECF244321}">
                <p14:modId xmlns:p14="http://schemas.microsoft.com/office/powerpoint/2010/main" val="2276379961"/>
              </p:ext>
            </p:extLst>
          </p:nvPr>
        </p:nvGraphicFramePr>
        <p:xfrm>
          <a:off x="2915816" y="3869917"/>
          <a:ext cx="4879033" cy="3159481"/>
        </p:xfrm>
        <a:graphic>
          <a:graphicData uri="http://schemas.openxmlformats.org/presentationml/2006/ole">
            <mc:AlternateContent xmlns:mc="http://schemas.openxmlformats.org/markup-compatibility/2006">
              <mc:Choice xmlns:v="urn:schemas-microsoft-com:vml" Requires="v">
                <p:oleObj spid="_x0000_s22652" name="Visio" r:id="rId3" imgW="5927117" imgH="3838216" progId="Visio.Drawing.11">
                  <p:embed/>
                </p:oleObj>
              </mc:Choice>
              <mc:Fallback>
                <p:oleObj name="Visio" r:id="rId3" imgW="5927117" imgH="3838216" progId="Visio.Drawing.11">
                  <p:embed/>
                  <p:pic>
                    <p:nvPicPr>
                      <p:cNvPr id="0" name=""/>
                      <p:cNvPicPr/>
                      <p:nvPr/>
                    </p:nvPicPr>
                    <p:blipFill>
                      <a:blip r:embed="rId4"/>
                      <a:stretch>
                        <a:fillRect/>
                      </a:stretch>
                    </p:blipFill>
                    <p:spPr>
                      <a:xfrm>
                        <a:off x="2915816" y="3869917"/>
                        <a:ext cx="4879033" cy="3159481"/>
                      </a:xfrm>
                      <a:prstGeom prst="rect">
                        <a:avLst/>
                      </a:prstGeom>
                    </p:spPr>
                  </p:pic>
                </p:oleObj>
              </mc:Fallback>
            </mc:AlternateContent>
          </a:graphicData>
        </a:graphic>
      </p:graphicFrame>
    </p:spTree>
    <p:extLst>
      <p:ext uri="{BB962C8B-B14F-4D97-AF65-F5344CB8AC3E}">
        <p14:creationId xmlns:p14="http://schemas.microsoft.com/office/powerpoint/2010/main" val="324133560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Router Types</a:t>
            </a:r>
          </a:p>
        </p:txBody>
      </p:sp>
      <p:sp>
        <p:nvSpPr>
          <p:cNvPr id="3" name="Content Placeholder 2"/>
          <p:cNvSpPr>
            <a:spLocks noGrp="1"/>
          </p:cNvSpPr>
          <p:nvPr>
            <p:ph idx="1"/>
          </p:nvPr>
        </p:nvSpPr>
        <p:spPr>
          <a:xfrm>
            <a:off x="762000" y="1268760"/>
            <a:ext cx="8077200" cy="3744415"/>
          </a:xfrm>
        </p:spPr>
        <p:txBody>
          <a:bodyPr>
            <a:normAutofit fontScale="55000" lnSpcReduction="20000"/>
          </a:bodyPr>
          <a:lstStyle/>
          <a:p>
            <a:r>
              <a:rPr lang="en-US" dirty="0"/>
              <a:t>Ingress LSR (</a:t>
            </a:r>
            <a:r>
              <a:rPr lang="en-US" dirty="0">
                <a:solidFill>
                  <a:srgbClr val="FF0000"/>
                </a:solidFill>
              </a:rPr>
              <a:t>L</a:t>
            </a:r>
            <a:r>
              <a:rPr lang="en-US" dirty="0"/>
              <a:t>abel </a:t>
            </a:r>
            <a:r>
              <a:rPr lang="en-US" dirty="0">
                <a:solidFill>
                  <a:srgbClr val="FF0000"/>
                </a:solidFill>
              </a:rPr>
              <a:t>E</a:t>
            </a:r>
            <a:r>
              <a:rPr lang="en-US" dirty="0"/>
              <a:t>dge </a:t>
            </a:r>
            <a:r>
              <a:rPr lang="en-US" dirty="0">
                <a:solidFill>
                  <a:srgbClr val="FF0000"/>
                </a:solidFill>
              </a:rPr>
              <a:t>R</a:t>
            </a:r>
            <a:r>
              <a:rPr lang="en-US" dirty="0"/>
              <a:t>outer, LER)</a:t>
            </a:r>
          </a:p>
          <a:p>
            <a:pPr lvl="1"/>
            <a:r>
              <a:rPr lang="en-US" dirty="0"/>
              <a:t>Packets enter the LSP at the Ingress Router</a:t>
            </a:r>
          </a:p>
          <a:p>
            <a:pPr lvl="1"/>
            <a:r>
              <a:rPr lang="en-US" dirty="0"/>
              <a:t>Classifies packets and assign them to LSPs</a:t>
            </a:r>
          </a:p>
          <a:p>
            <a:pPr lvl="1"/>
            <a:r>
              <a:rPr lang="en-US" dirty="0"/>
              <a:t>Upstream from other routers in the LSP</a:t>
            </a:r>
          </a:p>
          <a:p>
            <a:pPr lvl="1"/>
            <a:r>
              <a:rPr lang="en-US" dirty="0"/>
              <a:t>Performs a label </a:t>
            </a:r>
            <a:r>
              <a:rPr lang="en-US" dirty="0">
                <a:solidFill>
                  <a:srgbClr val="FF0000"/>
                </a:solidFill>
              </a:rPr>
              <a:t>push</a:t>
            </a:r>
            <a:r>
              <a:rPr lang="en-US" dirty="0"/>
              <a:t> operation</a:t>
            </a:r>
          </a:p>
          <a:p>
            <a:r>
              <a:rPr lang="en-US" dirty="0"/>
              <a:t>Transit LSR</a:t>
            </a:r>
          </a:p>
          <a:p>
            <a:pPr lvl="1"/>
            <a:r>
              <a:rPr lang="en-US" dirty="0"/>
              <a:t>Performs a label </a:t>
            </a:r>
            <a:r>
              <a:rPr lang="en-US" dirty="0">
                <a:solidFill>
                  <a:srgbClr val="FF0000"/>
                </a:solidFill>
              </a:rPr>
              <a:t>swap</a:t>
            </a:r>
            <a:r>
              <a:rPr lang="en-US" dirty="0"/>
              <a:t> operation</a:t>
            </a:r>
          </a:p>
          <a:p>
            <a:r>
              <a:rPr lang="en-US" dirty="0"/>
              <a:t>Penultimate LSR</a:t>
            </a:r>
          </a:p>
          <a:p>
            <a:pPr lvl="1"/>
            <a:r>
              <a:rPr lang="en-US" dirty="0"/>
              <a:t>Immediate upstream router from the egress router</a:t>
            </a:r>
          </a:p>
          <a:p>
            <a:pPr lvl="1"/>
            <a:r>
              <a:rPr lang="en-US" dirty="0"/>
              <a:t>the label stack may be popped at the penultimate LSR of the LSP, rather than at the LSP Egress.</a:t>
            </a:r>
          </a:p>
          <a:p>
            <a:r>
              <a:rPr lang="en-US" dirty="0"/>
              <a:t>Egress LSR</a:t>
            </a:r>
          </a:p>
          <a:p>
            <a:pPr lvl="1"/>
            <a:r>
              <a:rPr lang="en-US" dirty="0"/>
              <a:t>Packets exit the LSP</a:t>
            </a:r>
          </a:p>
          <a:p>
            <a:pPr lvl="1"/>
            <a:r>
              <a:rPr lang="en-US" dirty="0"/>
              <a:t>Downstream from other routers in the LSP</a:t>
            </a:r>
          </a:p>
          <a:p>
            <a:pPr lvl="1"/>
            <a:r>
              <a:rPr lang="en-US" b="1" i="1" dirty="0"/>
              <a:t>Can</a:t>
            </a:r>
            <a:r>
              <a:rPr lang="en-US" dirty="0"/>
              <a:t> perform a label </a:t>
            </a:r>
            <a:r>
              <a:rPr lang="en-US" dirty="0">
                <a:solidFill>
                  <a:srgbClr val="FF0000"/>
                </a:solidFill>
              </a:rPr>
              <a:t>pop</a:t>
            </a:r>
            <a:r>
              <a:rPr lang="en-US" dirty="0"/>
              <a:t> operation</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50" y="5301208"/>
            <a:ext cx="71628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278840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 Bringing it all together</a:t>
            </a:r>
          </a:p>
        </p:txBody>
      </p:sp>
      <p:sp>
        <p:nvSpPr>
          <p:cNvPr id="3" name="Content Placeholder 2"/>
          <p:cNvSpPr>
            <a:spLocks noGrp="1"/>
          </p:cNvSpPr>
          <p:nvPr>
            <p:ph idx="1"/>
          </p:nvPr>
        </p:nvSpPr>
        <p:spPr>
          <a:xfrm>
            <a:off x="762000" y="1596413"/>
            <a:ext cx="8077200" cy="1112507"/>
          </a:xfrm>
        </p:spPr>
        <p:txBody>
          <a:bodyPr/>
          <a:lstStyle/>
          <a:p>
            <a:pPr marL="0" indent="0">
              <a:buNone/>
            </a:pP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936760"/>
            <a:ext cx="7610475"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0726621"/>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76600" y="2087940"/>
            <a:ext cx="5206554" cy="3855660"/>
          </a:xfrm>
          <a:prstGeom prst="rect">
            <a:avLst/>
          </a:prstGeom>
          <a:noFill/>
        </p:spPr>
        <p:txBody>
          <a:bodyPr wrap="square" rtlCol="0">
            <a:normAutofit/>
          </a:bodyPr>
          <a:lstStyle/>
          <a:p>
            <a:r>
              <a:rPr lang="en-US" sz="7200" dirty="0"/>
              <a:t>Introduction to MPLS-TE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3000" y="0"/>
            <a:ext cx="7765662" cy="16476125"/>
          </a:xfrm>
          <a:prstGeom prst="rect">
            <a:avLst/>
          </a:prstGeom>
        </p:spPr>
      </p:pic>
    </p:spTree>
    <p:extLst>
      <p:ext uri="{BB962C8B-B14F-4D97-AF65-F5344CB8AC3E}">
        <p14:creationId xmlns:p14="http://schemas.microsoft.com/office/powerpoint/2010/main" val="2379607302"/>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Traffic Engineering</a:t>
            </a:r>
          </a:p>
        </p:txBody>
      </p:sp>
      <p:sp>
        <p:nvSpPr>
          <p:cNvPr id="3" name="Content Placeholder 2"/>
          <p:cNvSpPr>
            <a:spLocks noGrp="1"/>
          </p:cNvSpPr>
          <p:nvPr>
            <p:ph idx="1"/>
          </p:nvPr>
        </p:nvSpPr>
        <p:spPr>
          <a:xfrm>
            <a:off x="762000" y="1596413"/>
            <a:ext cx="8077200" cy="2768691"/>
          </a:xfrm>
        </p:spPr>
        <p:txBody>
          <a:bodyPr>
            <a:normAutofit/>
          </a:bodyPr>
          <a:lstStyle/>
          <a:p>
            <a:r>
              <a:rPr lang="en-US" dirty="0"/>
              <a:t>RFC </a:t>
            </a:r>
            <a:r>
              <a:rPr lang="en-US" i="1" dirty="0"/>
              <a:t>2702,Requirements for Traffic Engineering Over MPLS</a:t>
            </a:r>
            <a:r>
              <a:rPr lang="en-US" dirty="0"/>
              <a:t>:</a:t>
            </a:r>
          </a:p>
          <a:p>
            <a:pPr marL="857250" lvl="2" indent="0">
              <a:buNone/>
            </a:pPr>
            <a:r>
              <a:rPr lang="en-US" dirty="0"/>
              <a:t>traffic engineering is a technology that is concerned with performance optimization of operational networks</a:t>
            </a:r>
          </a:p>
        </p:txBody>
      </p:sp>
    </p:spTree>
    <p:extLst>
      <p:ext uri="{BB962C8B-B14F-4D97-AF65-F5344CB8AC3E}">
        <p14:creationId xmlns:p14="http://schemas.microsoft.com/office/powerpoint/2010/main" val="636179245"/>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Traffic-oriented objectives</a:t>
            </a:r>
          </a:p>
        </p:txBody>
      </p:sp>
      <p:sp>
        <p:nvSpPr>
          <p:cNvPr id="3" name="Content Placeholder 2"/>
          <p:cNvSpPr>
            <a:spLocks noGrp="1"/>
          </p:cNvSpPr>
          <p:nvPr>
            <p:ph idx="1"/>
          </p:nvPr>
        </p:nvSpPr>
        <p:spPr>
          <a:xfrm>
            <a:off x="762000" y="1596413"/>
            <a:ext cx="8077200" cy="4712907"/>
          </a:xfrm>
        </p:spPr>
        <p:txBody>
          <a:bodyPr>
            <a:normAutofit/>
          </a:bodyPr>
          <a:lstStyle/>
          <a:p>
            <a:r>
              <a:rPr lang="en-US" dirty="0"/>
              <a:t>Traffic-oriented and hence directly visible to end users: </a:t>
            </a:r>
          </a:p>
          <a:p>
            <a:pPr lvl="1"/>
            <a:r>
              <a:rPr lang="en-US" dirty="0"/>
              <a:t>Quality of Service (</a:t>
            </a:r>
            <a:r>
              <a:rPr lang="en-US" dirty="0" err="1"/>
              <a:t>QoS</a:t>
            </a:r>
            <a:r>
              <a:rPr lang="en-US" dirty="0"/>
              <a:t>) enhancement of traffic streams </a:t>
            </a:r>
          </a:p>
          <a:p>
            <a:pPr lvl="1"/>
            <a:r>
              <a:rPr lang="en-US" dirty="0"/>
              <a:t>minimization of data loss </a:t>
            </a:r>
          </a:p>
          <a:p>
            <a:pPr lvl="1"/>
            <a:r>
              <a:rPr lang="en-US" dirty="0"/>
              <a:t>minimization of delay </a:t>
            </a:r>
          </a:p>
          <a:p>
            <a:pPr lvl="1"/>
            <a:r>
              <a:rPr lang="en-US" dirty="0"/>
              <a:t>the provision of a certain level of throughput for high-priority traffic flows in conditions when some network links are congested</a:t>
            </a:r>
          </a:p>
        </p:txBody>
      </p:sp>
    </p:spTree>
    <p:extLst>
      <p:ext uri="{BB962C8B-B14F-4D97-AF65-F5344CB8AC3E}">
        <p14:creationId xmlns:p14="http://schemas.microsoft.com/office/powerpoint/2010/main" val="151242144"/>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Resource-oriented objectives</a:t>
            </a:r>
          </a:p>
        </p:txBody>
      </p:sp>
      <p:sp>
        <p:nvSpPr>
          <p:cNvPr id="3" name="Content Placeholder 2"/>
          <p:cNvSpPr>
            <a:spLocks noGrp="1"/>
          </p:cNvSpPr>
          <p:nvPr>
            <p:ph idx="1"/>
          </p:nvPr>
        </p:nvSpPr>
        <p:spPr/>
        <p:txBody>
          <a:bodyPr/>
          <a:lstStyle/>
          <a:p>
            <a:r>
              <a:rPr lang="en-US" dirty="0"/>
              <a:t>Important only to Service Providers and irrelevant to users of services they sell </a:t>
            </a:r>
          </a:p>
          <a:p>
            <a:r>
              <a:rPr lang="en-US" dirty="0"/>
              <a:t>Optimization of resource utilization</a:t>
            </a:r>
          </a:p>
        </p:txBody>
      </p:sp>
    </p:spTree>
    <p:extLst>
      <p:ext uri="{BB962C8B-B14F-4D97-AF65-F5344CB8AC3E}">
        <p14:creationId xmlns:p14="http://schemas.microsoft.com/office/powerpoint/2010/main" val="1912688779"/>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in Internet</a:t>
            </a:r>
          </a:p>
        </p:txBody>
      </p:sp>
      <p:sp>
        <p:nvSpPr>
          <p:cNvPr id="3" name="Content Placeholder 2"/>
          <p:cNvSpPr>
            <a:spLocks noGrp="1"/>
          </p:cNvSpPr>
          <p:nvPr>
            <p:ph idx="1"/>
          </p:nvPr>
        </p:nvSpPr>
        <p:spPr>
          <a:xfrm>
            <a:off x="762000" y="1596413"/>
            <a:ext cx="8077200" cy="4712907"/>
          </a:xfrm>
        </p:spPr>
        <p:txBody>
          <a:bodyPr>
            <a:normAutofit fontScale="92500" lnSpcReduction="20000"/>
          </a:bodyPr>
          <a:lstStyle/>
          <a:p>
            <a:r>
              <a:rPr lang="en-US" dirty="0"/>
              <a:t>Traffic Engineering is needed in the Internet mainly because current  IGPs always use the </a:t>
            </a:r>
            <a:r>
              <a:rPr lang="en-US" i="1" dirty="0"/>
              <a:t>shortest paths </a:t>
            </a:r>
            <a:r>
              <a:rPr lang="en-US" dirty="0"/>
              <a:t>to forward traffic</a:t>
            </a:r>
          </a:p>
          <a:p>
            <a:r>
              <a:rPr lang="en-US" dirty="0"/>
              <a:t>Using </a:t>
            </a:r>
            <a:r>
              <a:rPr lang="en-US" i="1" dirty="0"/>
              <a:t>shortest paths </a:t>
            </a:r>
            <a:r>
              <a:rPr lang="en-US" dirty="0"/>
              <a:t>cause the following problems:</a:t>
            </a:r>
          </a:p>
          <a:p>
            <a:pPr lvl="1"/>
            <a:r>
              <a:rPr lang="en-US" dirty="0"/>
              <a:t>The shortest paths from different sources overlap at some links, causing congestion on those links</a:t>
            </a:r>
          </a:p>
          <a:p>
            <a:pPr lvl="1"/>
            <a:r>
              <a:rPr lang="en-US" dirty="0"/>
              <a:t>The traffic from a source to a destination exceeds the capacity of the shortest path, while a longer path between these two routers is under-utilized</a:t>
            </a:r>
          </a:p>
          <a:p>
            <a:r>
              <a:rPr lang="en-US" dirty="0"/>
              <a:t>One day network capacity will become so cheap that there will be no need in traffic engineering</a:t>
            </a:r>
          </a:p>
        </p:txBody>
      </p:sp>
    </p:spTree>
    <p:extLst>
      <p:ext uri="{BB962C8B-B14F-4D97-AF65-F5344CB8AC3E}">
        <p14:creationId xmlns:p14="http://schemas.microsoft.com/office/powerpoint/2010/main" val="260939242"/>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network from the TE standpoint</a:t>
            </a:r>
          </a:p>
        </p:txBody>
      </p:sp>
      <p:sp>
        <p:nvSpPr>
          <p:cNvPr id="3" name="Content Placeholder 2"/>
          <p:cNvSpPr>
            <a:spLocks noGrp="1"/>
          </p:cNvSpPr>
          <p:nvPr>
            <p:ph idx="1"/>
          </p:nvPr>
        </p:nvSpPr>
        <p:spPr/>
        <p:txBody>
          <a:bodyPr/>
          <a:lstStyle/>
          <a:p>
            <a:r>
              <a:rPr lang="en-US" dirty="0"/>
              <a:t>A network consists of:</a:t>
            </a:r>
          </a:p>
          <a:p>
            <a:pPr lvl="1"/>
            <a:r>
              <a:rPr lang="en-US" dirty="0"/>
              <a:t>Demand system (traffic)</a:t>
            </a:r>
          </a:p>
          <a:p>
            <a:pPr lvl="1"/>
            <a:r>
              <a:rPr lang="en-US" dirty="0"/>
              <a:t>Constraint system (interconnected network elements)</a:t>
            </a:r>
          </a:p>
          <a:p>
            <a:pPr lvl="1"/>
            <a:r>
              <a:rPr lang="en-US" dirty="0"/>
              <a:t>Response system (protocols and processes)</a:t>
            </a:r>
          </a:p>
          <a:p>
            <a:pPr marL="0" indent="0">
              <a:buNone/>
            </a:pPr>
            <a:endParaRPr lang="en-US" dirty="0"/>
          </a:p>
        </p:txBody>
      </p:sp>
    </p:spTree>
    <p:extLst>
      <p:ext uri="{BB962C8B-B14F-4D97-AF65-F5344CB8AC3E}">
        <p14:creationId xmlns:p14="http://schemas.microsoft.com/office/powerpoint/2010/main" val="2628877910"/>
      </p:ext>
    </p:extLst>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Traffic Engineering in packet network</a:t>
            </a:r>
          </a:p>
        </p:txBody>
      </p:sp>
      <p:sp>
        <p:nvSpPr>
          <p:cNvPr id="3" name="Content Placeholder 2"/>
          <p:cNvSpPr>
            <a:spLocks noGrp="1"/>
          </p:cNvSpPr>
          <p:nvPr>
            <p:ph idx="1"/>
          </p:nvPr>
        </p:nvSpPr>
        <p:spPr>
          <a:xfrm>
            <a:off x="762000" y="1596413"/>
            <a:ext cx="8077200" cy="4784915"/>
          </a:xfrm>
        </p:spPr>
        <p:txBody>
          <a:bodyPr>
            <a:normAutofit lnSpcReduction="10000"/>
          </a:bodyPr>
          <a:lstStyle/>
          <a:p>
            <a:pPr lvl="1"/>
            <a:r>
              <a:rPr lang="en-US" b="1" dirty="0"/>
              <a:t>Distribution of topology information</a:t>
            </a:r>
            <a:r>
              <a:rPr lang="en-US" dirty="0"/>
              <a:t>: Because the network is a distributed system, it is necessary to have a mechanism to advertise up-to-date information about links to all nodes in the network. A node can then build a topology map of the network</a:t>
            </a:r>
          </a:p>
          <a:p>
            <a:pPr lvl="1"/>
            <a:r>
              <a:rPr lang="en-US" b="1" dirty="0"/>
              <a:t>Path selection</a:t>
            </a:r>
            <a:r>
              <a:rPr lang="en-US" dirty="0"/>
              <a:t>: This involves using the topology information gathered to compute reachability information between nodes in the network</a:t>
            </a:r>
          </a:p>
          <a:p>
            <a:pPr lvl="1"/>
            <a:r>
              <a:rPr lang="en-US" b="1" dirty="0"/>
              <a:t>Directing </a:t>
            </a:r>
            <a:r>
              <a:rPr lang="en-US" dirty="0"/>
              <a:t>traffic along the selected paths</a:t>
            </a:r>
          </a:p>
          <a:p>
            <a:pPr lvl="1"/>
            <a:r>
              <a:rPr lang="en-US" b="1" dirty="0"/>
              <a:t>Traffic management</a:t>
            </a:r>
            <a:r>
              <a:rPr lang="en-US" dirty="0"/>
              <a:t>: definition of </a:t>
            </a:r>
            <a:r>
              <a:rPr lang="en-US" dirty="0" err="1"/>
              <a:t>QoS</a:t>
            </a:r>
            <a:r>
              <a:rPr lang="en-US" dirty="0"/>
              <a:t> metrics</a:t>
            </a:r>
          </a:p>
        </p:txBody>
      </p:sp>
    </p:spTree>
    <p:extLst>
      <p:ext uri="{BB962C8B-B14F-4D97-AF65-F5344CB8AC3E}">
        <p14:creationId xmlns:p14="http://schemas.microsoft.com/office/powerpoint/2010/main" val="327863510"/>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TE capabilities </a:t>
            </a:r>
          </a:p>
        </p:txBody>
      </p:sp>
      <p:sp>
        <p:nvSpPr>
          <p:cNvPr id="3" name="Content Placeholder 2"/>
          <p:cNvSpPr>
            <a:spLocks noGrp="1"/>
          </p:cNvSpPr>
          <p:nvPr>
            <p:ph idx="1"/>
          </p:nvPr>
        </p:nvSpPr>
        <p:spPr>
          <a:xfrm>
            <a:off x="762000" y="1596413"/>
            <a:ext cx="8077200" cy="1616563"/>
          </a:xfrm>
        </p:spPr>
        <p:txBody>
          <a:bodyPr>
            <a:normAutofit lnSpcReduction="10000"/>
          </a:bodyPr>
          <a:lstStyle/>
          <a:p>
            <a:pPr marL="285750" indent="-285750"/>
            <a:r>
              <a:rPr lang="en-US" dirty="0"/>
              <a:t>Explicit routing</a:t>
            </a:r>
          </a:p>
          <a:p>
            <a:pPr marL="285750" indent="-285750"/>
            <a:r>
              <a:rPr lang="en-US" dirty="0"/>
              <a:t>Constraint-based routing</a:t>
            </a:r>
          </a:p>
          <a:p>
            <a:pPr marL="285750" indent="-285750"/>
            <a:r>
              <a:rPr lang="en-US" dirty="0"/>
              <a:t>Bandwidth reservation </a:t>
            </a:r>
          </a:p>
          <a:p>
            <a:pPr marL="0" indent="0">
              <a:buNone/>
            </a:pPr>
            <a:endParaRPr lang="en-US" dirty="0"/>
          </a:p>
        </p:txBody>
      </p:sp>
      <p:pic>
        <p:nvPicPr>
          <p:cNvPr id="40962"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5973"/>
            <a:ext cx="3163988"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982" y="3817114"/>
            <a:ext cx="28575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F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482" y="3946829"/>
            <a:ext cx="2857500" cy="1857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8858" y="6324460"/>
            <a:ext cx="4196149" cy="369332"/>
          </a:xfrm>
          <a:prstGeom prst="rect">
            <a:avLst/>
          </a:prstGeom>
          <a:noFill/>
        </p:spPr>
        <p:txBody>
          <a:bodyPr wrap="none" rtlCol="0">
            <a:spAutoFit/>
          </a:bodyPr>
          <a:lstStyle/>
          <a:p>
            <a:r>
              <a:rPr lang="en-US" dirty="0"/>
              <a:t>Source: </a:t>
            </a:r>
            <a:r>
              <a:rPr lang="en-US" dirty="0">
                <a:hlinkClick r:id="rId5"/>
              </a:rPr>
              <a:t>Routing and Network Optimization</a:t>
            </a:r>
            <a:endParaRPr lang="en-US" dirty="0"/>
          </a:p>
        </p:txBody>
      </p:sp>
    </p:spTree>
    <p:extLst>
      <p:ext uri="{BB962C8B-B14F-4D97-AF65-F5344CB8AC3E}">
        <p14:creationId xmlns:p14="http://schemas.microsoft.com/office/powerpoint/2010/main" val="355093499"/>
      </p:ext>
    </p:extLst>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Traffic Engineering toolbox – Link State Synchronization</a:t>
            </a:r>
          </a:p>
        </p:txBody>
      </p:sp>
      <p:sp>
        <p:nvSpPr>
          <p:cNvPr id="3" name="Content Placeholder 2"/>
          <p:cNvSpPr>
            <a:spLocks noGrp="1"/>
          </p:cNvSpPr>
          <p:nvPr>
            <p:ph idx="1"/>
          </p:nvPr>
        </p:nvSpPr>
        <p:spPr>
          <a:xfrm>
            <a:off x="6012160" y="1268760"/>
            <a:ext cx="2827040" cy="5589239"/>
          </a:xfrm>
        </p:spPr>
        <p:txBody>
          <a:bodyPr>
            <a:normAutofit fontScale="40000" lnSpcReduction="20000"/>
          </a:bodyPr>
          <a:lstStyle/>
          <a:p>
            <a:pPr marL="0" indent="0">
              <a:buNone/>
            </a:pPr>
            <a:endParaRPr lang="en-US" dirty="0"/>
          </a:p>
          <a:p>
            <a:pPr marL="0" indent="0">
              <a:buNone/>
            </a:pPr>
            <a:r>
              <a:rPr lang="en-US" sz="5000" dirty="0"/>
              <a:t>The following link attributes are introduced for the purpose of link</a:t>
            </a:r>
          </a:p>
          <a:p>
            <a:pPr marL="0" indent="0">
              <a:buNone/>
            </a:pPr>
            <a:r>
              <a:rPr lang="en-US" sz="5000" dirty="0"/>
              <a:t>synchronization</a:t>
            </a:r>
            <a:r>
              <a:rPr lang="en-US" sz="4200" dirty="0"/>
              <a:t> :</a:t>
            </a:r>
          </a:p>
          <a:p>
            <a:r>
              <a:rPr lang="en-US" sz="4200" dirty="0" err="1"/>
              <a:t>Reservable</a:t>
            </a:r>
            <a:r>
              <a:rPr lang="en-US" sz="4200" dirty="0"/>
              <a:t> bandwidth</a:t>
            </a:r>
          </a:p>
          <a:p>
            <a:r>
              <a:rPr lang="en-US" sz="4200" dirty="0"/>
              <a:t>Link type</a:t>
            </a:r>
          </a:p>
          <a:p>
            <a:r>
              <a:rPr lang="en-US" sz="4200" dirty="0"/>
              <a:t>Link ID</a:t>
            </a:r>
          </a:p>
          <a:p>
            <a:r>
              <a:rPr lang="en-US" sz="4200" dirty="0"/>
              <a:t>Local interface IP address (for numbered TE links)</a:t>
            </a:r>
          </a:p>
          <a:p>
            <a:r>
              <a:rPr lang="en-US" sz="4200" dirty="0"/>
              <a:t>Remote interface IP address (for numbered TE links)</a:t>
            </a:r>
          </a:p>
          <a:p>
            <a:r>
              <a:rPr lang="en-US" sz="4200" dirty="0"/>
              <a:t>Local link identifier (for unnumbered links)</a:t>
            </a:r>
          </a:p>
          <a:p>
            <a:r>
              <a:rPr lang="en-US" sz="4200" dirty="0"/>
              <a:t>Remote link identifier (for unnumbered links)</a:t>
            </a:r>
          </a:p>
        </p:txBody>
      </p:sp>
      <p:graphicFrame>
        <p:nvGraphicFramePr>
          <p:cNvPr id="4" name="Object 3"/>
          <p:cNvGraphicFramePr>
            <a:graphicFrameLocks noChangeAspect="1"/>
          </p:cNvGraphicFramePr>
          <p:nvPr/>
        </p:nvGraphicFramePr>
        <p:xfrm>
          <a:off x="33102" y="1628800"/>
          <a:ext cx="5927725" cy="3838575"/>
        </p:xfrm>
        <a:graphic>
          <a:graphicData uri="http://schemas.openxmlformats.org/presentationml/2006/ole">
            <mc:AlternateContent xmlns:mc="http://schemas.openxmlformats.org/markup-compatibility/2006">
              <mc:Choice xmlns:v="urn:schemas-microsoft-com:vml" Requires="v">
                <p:oleObj spid="_x0000_s39953" name="Visio" r:id="rId4" imgW="5927117" imgH="3838216" progId="Visio.Drawing.11">
                  <p:embed/>
                </p:oleObj>
              </mc:Choice>
              <mc:Fallback>
                <p:oleObj name="Visio" r:id="rId4" imgW="5927117" imgH="3838216" progId="Visio.Drawing.11">
                  <p:embed/>
                  <p:pic>
                    <p:nvPicPr>
                      <p:cNvPr id="0" name=""/>
                      <p:cNvPicPr/>
                      <p:nvPr/>
                    </p:nvPicPr>
                    <p:blipFill>
                      <a:blip r:embed="rId5"/>
                      <a:stretch>
                        <a:fillRect/>
                      </a:stretch>
                    </p:blipFill>
                    <p:spPr>
                      <a:xfrm>
                        <a:off x="33102" y="1628800"/>
                        <a:ext cx="5927725" cy="3838575"/>
                      </a:xfrm>
                      <a:prstGeom prst="rect">
                        <a:avLst/>
                      </a:prstGeom>
                    </p:spPr>
                  </p:pic>
                </p:oleObj>
              </mc:Fallback>
            </mc:AlternateContent>
          </a:graphicData>
        </a:graphic>
      </p:graphicFrame>
    </p:spTree>
    <p:extLst>
      <p:ext uri="{BB962C8B-B14F-4D97-AF65-F5344CB8AC3E}">
        <p14:creationId xmlns:p14="http://schemas.microsoft.com/office/powerpoint/2010/main" val="3972466379"/>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Label</a:t>
            </a:r>
          </a:p>
        </p:txBody>
      </p:sp>
      <p:sp>
        <p:nvSpPr>
          <p:cNvPr id="4" name="Content Placeholder 3"/>
          <p:cNvSpPr>
            <a:spLocks noGrp="1"/>
          </p:cNvSpPr>
          <p:nvPr>
            <p:ph idx="1"/>
          </p:nvPr>
        </p:nvSpPr>
        <p:spPr>
          <a:xfrm>
            <a:off x="762000" y="3717032"/>
            <a:ext cx="8077200" cy="2176744"/>
          </a:xfrm>
        </p:spPr>
        <p:txBody>
          <a:bodyPr>
            <a:normAutofit fontScale="85000" lnSpcReduction="10000"/>
          </a:bodyPr>
          <a:lstStyle/>
          <a:p>
            <a:r>
              <a:rPr lang="en-US" dirty="0"/>
              <a:t>Label 	– 20 bit wide ID</a:t>
            </a:r>
          </a:p>
          <a:p>
            <a:r>
              <a:rPr lang="en-US" dirty="0"/>
              <a:t>TC 		- Traffic Class or </a:t>
            </a:r>
            <a:r>
              <a:rPr lang="en-US" dirty="0" err="1"/>
              <a:t>CoS</a:t>
            </a:r>
            <a:r>
              <a:rPr lang="en-US" dirty="0"/>
              <a:t> (previous name – EXP)</a:t>
            </a:r>
          </a:p>
          <a:p>
            <a:r>
              <a:rPr lang="en-US" dirty="0"/>
              <a:t>S		- Bottom Of Stack (</a:t>
            </a:r>
            <a:r>
              <a:rPr lang="en-US" dirty="0" err="1"/>
              <a:t>BoS</a:t>
            </a:r>
            <a:r>
              <a:rPr lang="en-US" dirty="0"/>
              <a:t>)</a:t>
            </a:r>
          </a:p>
          <a:p>
            <a:r>
              <a:rPr lang="en-US" dirty="0"/>
              <a:t>TTL		- Time To Live</a:t>
            </a:r>
          </a:p>
          <a:p>
            <a:pPr marL="0" indent="0">
              <a:buNone/>
            </a:pPr>
            <a:endParaRPr lang="en-US" dirty="0"/>
          </a:p>
        </p:txBody>
      </p:sp>
      <p:graphicFrame>
        <p:nvGraphicFramePr>
          <p:cNvPr id="5" name="Object 4"/>
          <p:cNvGraphicFramePr>
            <a:graphicFrameLocks noGrp="1" noChangeAspect="1"/>
          </p:cNvGraphicFramePr>
          <p:nvPr>
            <p:extLst>
              <p:ext uri="{D42A27DB-BD31-4B8C-83A1-F6EECF244321}">
                <p14:modId xmlns:p14="http://schemas.microsoft.com/office/powerpoint/2010/main" val="3914402635"/>
              </p:ext>
            </p:extLst>
          </p:nvPr>
        </p:nvGraphicFramePr>
        <p:xfrm>
          <a:off x="539552" y="1844824"/>
          <a:ext cx="8458200" cy="935037"/>
        </p:xfrm>
        <a:graphic>
          <a:graphicData uri="http://schemas.openxmlformats.org/presentationml/2006/ole">
            <mc:AlternateContent xmlns:mc="http://schemas.openxmlformats.org/markup-compatibility/2006">
              <mc:Choice xmlns:v="urn:schemas-microsoft-com:vml" Requires="v">
                <p:oleObj spid="_x0000_s35902" name="Visio" r:id="rId3" imgW="7220355" imgH="798213" progId="Visio.Drawing.11">
                  <p:embed/>
                </p:oleObj>
              </mc:Choice>
              <mc:Fallback>
                <p:oleObj name="Visio" r:id="rId3" imgW="7220355" imgH="798213" progId="Visio.Drawing.11">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844824"/>
                        <a:ext cx="84582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9268256"/>
      </p:ext>
    </p:extLst>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Traffic Engineering toolbox – Constrained Based Routing</a:t>
            </a:r>
          </a:p>
        </p:txBody>
      </p:sp>
      <p:sp>
        <p:nvSpPr>
          <p:cNvPr id="3" name="Content Placeholder 2"/>
          <p:cNvSpPr>
            <a:spLocks noGrp="1"/>
          </p:cNvSpPr>
          <p:nvPr>
            <p:ph idx="1"/>
          </p:nvPr>
        </p:nvSpPr>
        <p:spPr>
          <a:xfrm>
            <a:off x="6012160" y="1596413"/>
            <a:ext cx="2827040" cy="5072947"/>
          </a:xfrm>
        </p:spPr>
        <p:txBody>
          <a:bodyPr>
            <a:normAutofit fontScale="77500" lnSpcReduction="20000"/>
          </a:bodyPr>
          <a:lstStyle/>
          <a:p>
            <a:pPr marL="0" indent="0">
              <a:buNone/>
            </a:pPr>
            <a:r>
              <a:rPr lang="en-US" dirty="0"/>
              <a:t>Constrained based routing: </a:t>
            </a:r>
          </a:p>
          <a:p>
            <a:r>
              <a:rPr lang="en-US" dirty="0"/>
              <a:t>computes routes that are subject to constraints such as bandwidth and administrative policy</a:t>
            </a:r>
          </a:p>
          <a:p>
            <a:r>
              <a:rPr lang="en-US" dirty="0"/>
              <a:t>may find a longer but lightly loaded path better than the heavily loaded shortest path</a:t>
            </a:r>
          </a:p>
        </p:txBody>
      </p:sp>
      <p:graphicFrame>
        <p:nvGraphicFramePr>
          <p:cNvPr id="4" name="Object 3"/>
          <p:cNvGraphicFramePr>
            <a:graphicFrameLocks noChangeAspect="1"/>
          </p:cNvGraphicFramePr>
          <p:nvPr/>
        </p:nvGraphicFramePr>
        <p:xfrm>
          <a:off x="33102" y="1628800"/>
          <a:ext cx="5927725" cy="3838575"/>
        </p:xfrm>
        <a:graphic>
          <a:graphicData uri="http://schemas.openxmlformats.org/presentationml/2006/ole">
            <mc:AlternateContent xmlns:mc="http://schemas.openxmlformats.org/markup-compatibility/2006">
              <mc:Choice xmlns:v="urn:schemas-microsoft-com:vml" Requires="v">
                <p:oleObj spid="_x0000_s40977" name="Visio" r:id="rId4" imgW="5927117" imgH="3838216" progId="Visio.Drawing.11">
                  <p:embed/>
                </p:oleObj>
              </mc:Choice>
              <mc:Fallback>
                <p:oleObj name="Visio" r:id="rId4" imgW="5927117" imgH="3838216" progId="Visio.Drawing.11">
                  <p:embed/>
                  <p:pic>
                    <p:nvPicPr>
                      <p:cNvPr id="0" name=""/>
                      <p:cNvPicPr/>
                      <p:nvPr/>
                    </p:nvPicPr>
                    <p:blipFill>
                      <a:blip r:embed="rId5"/>
                      <a:stretch>
                        <a:fillRect/>
                      </a:stretch>
                    </p:blipFill>
                    <p:spPr>
                      <a:xfrm>
                        <a:off x="33102" y="1628800"/>
                        <a:ext cx="5927725" cy="3838575"/>
                      </a:xfrm>
                      <a:prstGeom prst="rect">
                        <a:avLst/>
                      </a:prstGeom>
                    </p:spPr>
                  </p:pic>
                </p:oleObj>
              </mc:Fallback>
            </mc:AlternateContent>
          </a:graphicData>
        </a:graphic>
      </p:graphicFrame>
    </p:spTree>
    <p:extLst>
      <p:ext uri="{BB962C8B-B14F-4D97-AF65-F5344CB8AC3E}">
        <p14:creationId xmlns:p14="http://schemas.microsoft.com/office/powerpoint/2010/main" val="422095005"/>
      </p:ext>
    </p:extLst>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Attributes for CBR</a:t>
            </a:r>
          </a:p>
        </p:txBody>
      </p:sp>
      <p:sp>
        <p:nvSpPr>
          <p:cNvPr id="3" name="Content Placeholder 2"/>
          <p:cNvSpPr>
            <a:spLocks noGrp="1"/>
          </p:cNvSpPr>
          <p:nvPr>
            <p:ph idx="1"/>
          </p:nvPr>
        </p:nvSpPr>
        <p:spPr/>
        <p:txBody>
          <a:bodyPr>
            <a:normAutofit/>
          </a:bodyPr>
          <a:lstStyle/>
          <a:p>
            <a:r>
              <a:rPr lang="en-US" dirty="0"/>
              <a:t>Traffic engineering metric</a:t>
            </a:r>
          </a:p>
          <a:p>
            <a:r>
              <a:rPr lang="en-US" dirty="0"/>
              <a:t>Administrative group</a:t>
            </a:r>
          </a:p>
          <a:p>
            <a:r>
              <a:rPr lang="en-US" dirty="0"/>
              <a:t>Link protection type</a:t>
            </a:r>
          </a:p>
          <a:p>
            <a:r>
              <a:rPr lang="en-US" dirty="0"/>
              <a:t>Shared Risk Link Group (SRLG)</a:t>
            </a:r>
          </a:p>
          <a:p>
            <a:r>
              <a:rPr lang="en-US" dirty="0"/>
              <a:t>Interface Switching Capability descriptor</a:t>
            </a:r>
          </a:p>
        </p:txBody>
      </p:sp>
    </p:spTree>
    <p:extLst>
      <p:ext uri="{BB962C8B-B14F-4D97-AF65-F5344CB8AC3E}">
        <p14:creationId xmlns:p14="http://schemas.microsoft.com/office/powerpoint/2010/main" val="3486441574"/>
      </p:ext>
    </p:extLst>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LSP color (affinity)</a:t>
            </a:r>
          </a:p>
        </p:txBody>
      </p:sp>
      <p:sp>
        <p:nvSpPr>
          <p:cNvPr id="3" name="Content Placeholder 2"/>
          <p:cNvSpPr>
            <a:spLocks noGrp="1"/>
          </p:cNvSpPr>
          <p:nvPr>
            <p:ph idx="1"/>
          </p:nvPr>
        </p:nvSpPr>
        <p:spPr/>
        <p:txBody>
          <a:bodyPr>
            <a:normAutofit lnSpcReduction="10000"/>
          </a:bodyPr>
          <a:lstStyle/>
          <a:p>
            <a:r>
              <a:rPr lang="en-US" dirty="0"/>
              <a:t>Color can be assigned to LSPs and links to achieve some desired LSP placement</a:t>
            </a:r>
          </a:p>
          <a:p>
            <a:r>
              <a:rPr lang="en-US" dirty="0"/>
              <a:t>For instance:</a:t>
            </a:r>
          </a:p>
          <a:p>
            <a:pPr lvl="1"/>
            <a:r>
              <a:rPr lang="en-US" dirty="0"/>
              <a:t>All regional links can be colored  </a:t>
            </a:r>
            <a:r>
              <a:rPr lang="en-US" dirty="0">
                <a:solidFill>
                  <a:srgbClr val="00B050"/>
                </a:solidFill>
              </a:rPr>
              <a:t>green</a:t>
            </a:r>
            <a:r>
              <a:rPr lang="en-US" dirty="0"/>
              <a:t>, and all inter-region links can be colored </a:t>
            </a:r>
            <a:r>
              <a:rPr lang="en-US" dirty="0">
                <a:solidFill>
                  <a:srgbClr val="FF0000"/>
                </a:solidFill>
              </a:rPr>
              <a:t>red</a:t>
            </a:r>
          </a:p>
          <a:p>
            <a:pPr lvl="1"/>
            <a:r>
              <a:rPr lang="en-US" dirty="0"/>
              <a:t>Regional LSPs will be constrained to take only </a:t>
            </a:r>
            <a:r>
              <a:rPr lang="en-US" dirty="0">
                <a:solidFill>
                  <a:srgbClr val="00B050"/>
                </a:solidFill>
              </a:rPr>
              <a:t>green</a:t>
            </a:r>
            <a:r>
              <a:rPr lang="en-US" dirty="0"/>
              <a:t> links</a:t>
            </a:r>
          </a:p>
          <a:p>
            <a:pPr lvl="1"/>
            <a:r>
              <a:rPr lang="en-US" dirty="0"/>
              <a:t>regional LSPs will never traverse any inter-region link</a:t>
            </a:r>
          </a:p>
        </p:txBody>
      </p:sp>
    </p:spTree>
    <p:extLst>
      <p:ext uri="{BB962C8B-B14F-4D97-AF65-F5344CB8AC3E}">
        <p14:creationId xmlns:p14="http://schemas.microsoft.com/office/powerpoint/2010/main" val="237540222"/>
      </p:ext>
    </p:extLst>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MPLS Traffic Engineering protocols: OSPF-TE</a:t>
            </a:r>
          </a:p>
        </p:txBody>
      </p:sp>
      <p:sp>
        <p:nvSpPr>
          <p:cNvPr id="3" name="Content Placeholder 2"/>
          <p:cNvSpPr>
            <a:spLocks noGrp="1"/>
          </p:cNvSpPr>
          <p:nvPr>
            <p:ph idx="1"/>
          </p:nvPr>
        </p:nvSpPr>
        <p:spPr>
          <a:xfrm>
            <a:off x="827584" y="1628800"/>
            <a:ext cx="8011616" cy="4896544"/>
          </a:xfrm>
        </p:spPr>
        <p:txBody>
          <a:bodyPr>
            <a:normAutofit fontScale="92500" lnSpcReduction="10000"/>
          </a:bodyPr>
          <a:lstStyle/>
          <a:p>
            <a:r>
              <a:rPr lang="en-US" dirty="0"/>
              <a:t>OSPF-TE makes use of the OSPF opaque LSA option introduced in RFC 2370.</a:t>
            </a:r>
          </a:p>
          <a:p>
            <a:r>
              <a:rPr lang="en-US" dirty="0"/>
              <a:t>The TE LSA payload is structured as a set of Type-Length-Value blocks (TLVs). </a:t>
            </a:r>
          </a:p>
          <a:p>
            <a:r>
              <a:rPr lang="en-US" dirty="0"/>
              <a:t>Top-level TLVs may nest other TLVs (sub-TLVs) within themselves. </a:t>
            </a:r>
          </a:p>
          <a:p>
            <a:r>
              <a:rPr lang="en-US" dirty="0"/>
              <a:t>Two types of TE top-level TLVs are currently defined:</a:t>
            </a:r>
          </a:p>
          <a:p>
            <a:pPr lvl="1"/>
            <a:r>
              <a:rPr lang="en-US" dirty="0"/>
              <a:t>Router Address (may be used to uniquely identify the advertising controller)</a:t>
            </a:r>
          </a:p>
          <a:p>
            <a:pPr lvl="1"/>
            <a:r>
              <a:rPr lang="en-US" dirty="0"/>
              <a:t>TE Link (used to advertise attributes of one TE link)</a:t>
            </a:r>
          </a:p>
        </p:txBody>
      </p:sp>
    </p:spTree>
    <p:extLst>
      <p:ext uri="{BB962C8B-B14F-4D97-AF65-F5344CB8AC3E}">
        <p14:creationId xmlns:p14="http://schemas.microsoft.com/office/powerpoint/2010/main" val="142651071"/>
      </p:ext>
    </p:extLst>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MPLS Traffic Engineering protocols: ISIS-TE</a:t>
            </a:r>
          </a:p>
        </p:txBody>
      </p:sp>
      <p:sp>
        <p:nvSpPr>
          <p:cNvPr id="3" name="Content Placeholder 2"/>
          <p:cNvSpPr>
            <a:spLocks noGrp="1"/>
          </p:cNvSpPr>
          <p:nvPr>
            <p:ph idx="1"/>
          </p:nvPr>
        </p:nvSpPr>
        <p:spPr>
          <a:xfrm>
            <a:off x="827584" y="1628800"/>
            <a:ext cx="8011616" cy="4896544"/>
          </a:xfrm>
        </p:spPr>
        <p:txBody>
          <a:bodyPr>
            <a:normAutofit/>
          </a:bodyPr>
          <a:lstStyle/>
          <a:p>
            <a:r>
              <a:rPr lang="en-US" dirty="0"/>
              <a:t>IS-IS speakers use Link State Protocol Data Units that are composed of multiple TLVs</a:t>
            </a:r>
          </a:p>
          <a:p>
            <a:r>
              <a:rPr lang="en-US" dirty="0"/>
              <a:t>ISIS-TE defines two new types of TLVs: </a:t>
            </a:r>
          </a:p>
          <a:p>
            <a:pPr lvl="1"/>
            <a:r>
              <a:rPr lang="en-US" dirty="0"/>
              <a:t>The Traffic Engineering Router ID TLV (equivalent to OSPF-TE Router Address TLV)</a:t>
            </a:r>
          </a:p>
          <a:p>
            <a:pPr lvl="1"/>
            <a:r>
              <a:rPr lang="en-US" dirty="0"/>
              <a:t>Extended IS Reachability TLV (equivalent to Link TLVs)</a:t>
            </a:r>
          </a:p>
          <a:p>
            <a:endParaRPr lang="en-US" dirty="0"/>
          </a:p>
        </p:txBody>
      </p:sp>
    </p:spTree>
    <p:extLst>
      <p:ext uri="{BB962C8B-B14F-4D97-AF65-F5344CB8AC3E}">
        <p14:creationId xmlns:p14="http://schemas.microsoft.com/office/powerpoint/2010/main" val="3701969302"/>
      </p:ext>
    </p:extLst>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 with TE</a:t>
            </a:r>
          </a:p>
        </p:txBody>
      </p:sp>
      <p:sp>
        <p:nvSpPr>
          <p:cNvPr id="3" name="Content Placeholder 2"/>
          <p:cNvSpPr>
            <a:spLocks noGrp="1"/>
          </p:cNvSpPr>
          <p:nvPr>
            <p:ph idx="1"/>
          </p:nvPr>
        </p:nvSpPr>
        <p:spPr>
          <a:xfrm>
            <a:off x="762000" y="1268761"/>
            <a:ext cx="8077200" cy="1800200"/>
          </a:xfrm>
        </p:spPr>
        <p:txBody>
          <a:bodyPr>
            <a:normAutofit fontScale="62500" lnSpcReduction="20000"/>
          </a:bodyPr>
          <a:lstStyle/>
          <a:p>
            <a:r>
              <a:rPr lang="en-US" dirty="0"/>
              <a:t>Multiple parallel LSPs can be configured between an ingress-egress pair. </a:t>
            </a:r>
          </a:p>
          <a:p>
            <a:r>
              <a:rPr lang="en-US" dirty="0"/>
              <a:t>These LSPs can be placed on different physical paths, so that the traffic load from the source to the destination can be distributed more evenly.</a:t>
            </a:r>
          </a:p>
          <a:p>
            <a:r>
              <a:rPr lang="en-US" dirty="0"/>
              <a:t>By using multiple parallel LSPs, the size of each LSP is also smaller. These LSPs can be routed more flexibly.</a:t>
            </a:r>
          </a:p>
        </p:txBody>
      </p:sp>
      <p:graphicFrame>
        <p:nvGraphicFramePr>
          <p:cNvPr id="4" name="Object 3"/>
          <p:cNvGraphicFramePr>
            <a:graphicFrameLocks noChangeAspect="1"/>
          </p:cNvGraphicFramePr>
          <p:nvPr/>
        </p:nvGraphicFramePr>
        <p:xfrm>
          <a:off x="1331640" y="2924944"/>
          <a:ext cx="5927725" cy="3838575"/>
        </p:xfrm>
        <a:graphic>
          <a:graphicData uri="http://schemas.openxmlformats.org/presentationml/2006/ole">
            <mc:AlternateContent xmlns:mc="http://schemas.openxmlformats.org/markup-compatibility/2006">
              <mc:Choice xmlns:v="urn:schemas-microsoft-com:vml" Requires="v">
                <p:oleObj spid="_x0000_s42001" name="Visio" r:id="rId3" imgW="5927117" imgH="3838216" progId="Visio.Drawing.11">
                  <p:embed/>
                </p:oleObj>
              </mc:Choice>
              <mc:Fallback>
                <p:oleObj name="Visio" r:id="rId3" imgW="5927117" imgH="3838216" progId="Visio.Drawing.11">
                  <p:embed/>
                  <p:pic>
                    <p:nvPicPr>
                      <p:cNvPr id="0" name=""/>
                      <p:cNvPicPr/>
                      <p:nvPr/>
                    </p:nvPicPr>
                    <p:blipFill>
                      <a:blip r:embed="rId4"/>
                      <a:stretch>
                        <a:fillRect/>
                      </a:stretch>
                    </p:blipFill>
                    <p:spPr>
                      <a:xfrm>
                        <a:off x="1331640" y="2924944"/>
                        <a:ext cx="5927725" cy="3838575"/>
                      </a:xfrm>
                      <a:prstGeom prst="rect">
                        <a:avLst/>
                      </a:prstGeom>
                    </p:spPr>
                  </p:pic>
                </p:oleObj>
              </mc:Fallback>
            </mc:AlternateContent>
          </a:graphicData>
        </a:graphic>
      </p:graphicFrame>
    </p:spTree>
    <p:extLst>
      <p:ext uri="{BB962C8B-B14F-4D97-AF65-F5344CB8AC3E}">
        <p14:creationId xmlns:p14="http://schemas.microsoft.com/office/powerpoint/2010/main" val="523701407"/>
      </p:ext>
    </p:extLst>
  </p:cSld>
  <p:clrMapOvr>
    <a:masterClrMapping/>
  </p:clrMapOvr>
  <p:transition spd="slow">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Path Re-Optimization</a:t>
            </a:r>
          </a:p>
        </p:txBody>
      </p:sp>
      <p:sp>
        <p:nvSpPr>
          <p:cNvPr id="3" name="Content Placeholder 2"/>
          <p:cNvSpPr>
            <a:spLocks noGrp="1"/>
          </p:cNvSpPr>
          <p:nvPr>
            <p:ph idx="1"/>
          </p:nvPr>
        </p:nvSpPr>
        <p:spPr>
          <a:xfrm>
            <a:off x="762000" y="1596413"/>
            <a:ext cx="8077200" cy="4640899"/>
          </a:xfrm>
        </p:spPr>
        <p:txBody>
          <a:bodyPr>
            <a:normAutofit fontScale="92500" lnSpcReduction="20000"/>
          </a:bodyPr>
          <a:lstStyle/>
          <a:p>
            <a:r>
              <a:rPr lang="en-US" dirty="0"/>
              <a:t>It is possible that after a service has been established, a more efficient path for the service becomes available.</a:t>
            </a:r>
          </a:p>
          <a:p>
            <a:r>
              <a:rPr lang="en-US" dirty="0"/>
              <a:t>When a better path can be found for one of the previously computed paths, the node or component that originally requested the path can be notified.</a:t>
            </a:r>
          </a:p>
          <a:p>
            <a:r>
              <a:rPr lang="en-US" dirty="0"/>
              <a:t>In order to take advantage of the new path, the service ingress node must re-route the service onto the new path using the </a:t>
            </a:r>
            <a:r>
              <a:rPr lang="en-US" i="1" dirty="0"/>
              <a:t>make-before-break </a:t>
            </a:r>
            <a:r>
              <a:rPr lang="en-US" dirty="0"/>
              <a:t>technique.</a:t>
            </a:r>
          </a:p>
        </p:txBody>
      </p:sp>
    </p:spTree>
    <p:extLst>
      <p:ext uri="{BB962C8B-B14F-4D97-AF65-F5344CB8AC3E}">
        <p14:creationId xmlns:p14="http://schemas.microsoft.com/office/powerpoint/2010/main" val="3800029814"/>
      </p:ext>
    </p:extLst>
  </p:cSld>
  <p:clrMapOvr>
    <a:masterClrMapping/>
  </p:clrMapOvr>
  <p:transition spd="slow">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Path Computation</a:t>
            </a:r>
          </a:p>
        </p:txBody>
      </p:sp>
      <p:sp>
        <p:nvSpPr>
          <p:cNvPr id="3" name="Content Placeholder 2"/>
          <p:cNvSpPr>
            <a:spLocks noGrp="1"/>
          </p:cNvSpPr>
          <p:nvPr>
            <p:ph idx="1"/>
          </p:nvPr>
        </p:nvSpPr>
        <p:spPr/>
        <p:txBody>
          <a:bodyPr>
            <a:normAutofit lnSpcReduction="10000"/>
          </a:bodyPr>
          <a:lstStyle/>
          <a:p>
            <a:r>
              <a:rPr lang="en-US" dirty="0"/>
              <a:t>Path computation is the process of selecting or determining the path.</a:t>
            </a:r>
          </a:p>
          <a:p>
            <a:r>
              <a:rPr lang="en-US" i="1" dirty="0">
                <a:solidFill>
                  <a:srgbClr val="FF0000"/>
                </a:solidFill>
              </a:rPr>
              <a:t>On-line path computation</a:t>
            </a:r>
            <a:r>
              <a:rPr lang="en-US" dirty="0"/>
              <a:t>: in time of service provisioning.</a:t>
            </a:r>
          </a:p>
          <a:p>
            <a:r>
              <a:rPr lang="en-US" i="1" dirty="0">
                <a:solidFill>
                  <a:srgbClr val="FF0000"/>
                </a:solidFill>
              </a:rPr>
              <a:t>Off-line path computation</a:t>
            </a:r>
            <a:r>
              <a:rPr lang="en-US" dirty="0"/>
              <a:t>: ahead of service provisioning.</a:t>
            </a:r>
          </a:p>
          <a:p>
            <a:r>
              <a:rPr lang="en-US" i="1" dirty="0">
                <a:solidFill>
                  <a:srgbClr val="FF0000"/>
                </a:solidFill>
              </a:rPr>
              <a:t>Centralized</a:t>
            </a:r>
            <a:r>
              <a:rPr lang="en-US" dirty="0">
                <a:solidFill>
                  <a:srgbClr val="FF0000"/>
                </a:solidFill>
              </a:rPr>
              <a:t> </a:t>
            </a:r>
            <a:r>
              <a:rPr lang="en-US" dirty="0"/>
              <a:t>path computation.</a:t>
            </a:r>
          </a:p>
          <a:p>
            <a:r>
              <a:rPr lang="en-US" i="1" dirty="0">
                <a:solidFill>
                  <a:srgbClr val="FF0000"/>
                </a:solidFill>
              </a:rPr>
              <a:t>Distributed</a:t>
            </a:r>
            <a:r>
              <a:rPr lang="en-US" dirty="0">
                <a:solidFill>
                  <a:srgbClr val="FF0000"/>
                </a:solidFill>
              </a:rPr>
              <a:t> </a:t>
            </a:r>
            <a:r>
              <a:rPr lang="en-US" dirty="0"/>
              <a:t>path computation.</a:t>
            </a:r>
          </a:p>
        </p:txBody>
      </p:sp>
    </p:spTree>
    <p:extLst>
      <p:ext uri="{BB962C8B-B14F-4D97-AF65-F5344CB8AC3E}">
        <p14:creationId xmlns:p14="http://schemas.microsoft.com/office/powerpoint/2010/main" val="613516931"/>
      </p:ext>
    </p:extLst>
  </p:cSld>
  <p:clrMapOvr>
    <a:masterClrMapping/>
  </p:clrMapOvr>
  <p:transition spd="slow">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a:t>
            </a:r>
          </a:p>
        </p:txBody>
      </p:sp>
      <p:sp>
        <p:nvSpPr>
          <p:cNvPr id="3" name="Content Placeholder 2"/>
          <p:cNvSpPr>
            <a:spLocks noGrp="1"/>
          </p:cNvSpPr>
          <p:nvPr>
            <p:ph idx="1"/>
          </p:nvPr>
        </p:nvSpPr>
        <p:spPr>
          <a:xfrm>
            <a:off x="762000" y="1196752"/>
            <a:ext cx="8077200" cy="2624675"/>
          </a:xfrm>
        </p:spPr>
        <p:txBody>
          <a:bodyPr>
            <a:normAutofit fontScale="77500" lnSpcReduction="20000"/>
          </a:bodyPr>
          <a:lstStyle/>
          <a:p>
            <a:r>
              <a:rPr lang="en-US" dirty="0"/>
              <a:t>Connected weighted graph G(V,A),</a:t>
            </a:r>
          </a:p>
          <a:p>
            <a:r>
              <a:rPr lang="en-US" dirty="0"/>
              <a:t>V{v0, v1,...,</a:t>
            </a:r>
            <a:r>
              <a:rPr lang="en-US" dirty="0" err="1"/>
              <a:t>vN</a:t>
            </a:r>
            <a:r>
              <a:rPr lang="en-US" dirty="0"/>
              <a:t>} - vertices representing transport nodes </a:t>
            </a:r>
          </a:p>
          <a:p>
            <a:r>
              <a:rPr lang="en-US" dirty="0"/>
              <a:t>A{a0, a1,..., </a:t>
            </a:r>
            <a:r>
              <a:rPr lang="en-US" dirty="0" err="1"/>
              <a:t>aM</a:t>
            </a:r>
            <a:r>
              <a:rPr lang="en-US" dirty="0"/>
              <a:t>} are arcs representing TE links</a:t>
            </a:r>
          </a:p>
          <a:p>
            <a:r>
              <a:rPr lang="en-US" dirty="0"/>
              <a:t>A </a:t>
            </a:r>
            <a:r>
              <a:rPr lang="en-US" i="1" dirty="0"/>
              <a:t>path</a:t>
            </a:r>
            <a:r>
              <a:rPr lang="en-US" dirty="0"/>
              <a:t> is a sequence of contiguous arcs that interconnects a pair of vertices.</a:t>
            </a:r>
          </a:p>
          <a:p>
            <a:r>
              <a:rPr lang="en-US" dirty="0"/>
              <a:t>A path is called </a:t>
            </a:r>
            <a:r>
              <a:rPr lang="en-US" i="1" dirty="0"/>
              <a:t>simple</a:t>
            </a:r>
            <a:r>
              <a:rPr lang="en-US" dirty="0"/>
              <a:t> or </a:t>
            </a:r>
            <a:r>
              <a:rPr lang="en-US" i="1" dirty="0"/>
              <a:t>elementary</a:t>
            </a:r>
            <a:r>
              <a:rPr lang="en-US" dirty="0"/>
              <a:t> if it does not contain loops.</a:t>
            </a:r>
          </a:p>
        </p:txBody>
      </p:sp>
      <p:pic>
        <p:nvPicPr>
          <p:cNvPr id="4" name="Picture 3"/>
          <p:cNvPicPr>
            <a:picLocks noChangeAspect="1"/>
          </p:cNvPicPr>
          <p:nvPr/>
        </p:nvPicPr>
        <p:blipFill>
          <a:blip r:embed="rId3"/>
          <a:stretch>
            <a:fillRect/>
          </a:stretch>
        </p:blipFill>
        <p:spPr>
          <a:xfrm>
            <a:off x="2411760" y="3799683"/>
            <a:ext cx="5266729" cy="2667466"/>
          </a:xfrm>
          <a:prstGeom prst="rect">
            <a:avLst/>
          </a:prstGeom>
        </p:spPr>
      </p:pic>
      <p:sp>
        <p:nvSpPr>
          <p:cNvPr id="5" name="TextBox 4"/>
          <p:cNvSpPr txBox="1"/>
          <p:nvPr/>
        </p:nvSpPr>
        <p:spPr>
          <a:xfrm>
            <a:off x="1010816" y="6488668"/>
            <a:ext cx="7579568" cy="369332"/>
          </a:xfrm>
          <a:prstGeom prst="rect">
            <a:avLst/>
          </a:prstGeom>
          <a:noFill/>
        </p:spPr>
        <p:txBody>
          <a:bodyPr wrap="square" rtlCol="0">
            <a:spAutoFit/>
          </a:bodyPr>
          <a:lstStyle/>
          <a:p>
            <a:r>
              <a:rPr lang="en-US" dirty="0"/>
              <a:t>Source: GMPLS Architecture and Applications by Adrian </a:t>
            </a:r>
            <a:r>
              <a:rPr lang="en-US" dirty="0" err="1"/>
              <a:t>Farrel</a:t>
            </a:r>
            <a:r>
              <a:rPr lang="en-US" dirty="0"/>
              <a:t> and Igor </a:t>
            </a:r>
            <a:r>
              <a:rPr lang="en-US" dirty="0" err="1"/>
              <a:t>Bryskin</a:t>
            </a:r>
            <a:endParaRPr lang="en-US" dirty="0"/>
          </a:p>
        </p:txBody>
      </p:sp>
    </p:spTree>
    <p:extLst>
      <p:ext uri="{BB962C8B-B14F-4D97-AF65-F5344CB8AC3E}">
        <p14:creationId xmlns:p14="http://schemas.microsoft.com/office/powerpoint/2010/main" val="955209968"/>
      </p:ext>
    </p:extLst>
  </p:cSld>
  <p:clrMapOvr>
    <a:masterClrMapping/>
  </p:clrMapOvr>
  <p:transition spd="slow">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 Computation Problems</a:t>
            </a:r>
          </a:p>
        </p:txBody>
      </p:sp>
      <p:sp>
        <p:nvSpPr>
          <p:cNvPr id="3" name="Content Placeholder 2"/>
          <p:cNvSpPr>
            <a:spLocks noGrp="1"/>
          </p:cNvSpPr>
          <p:nvPr>
            <p:ph idx="1"/>
          </p:nvPr>
        </p:nvSpPr>
        <p:spPr/>
        <p:txBody>
          <a:bodyPr>
            <a:normAutofit fontScale="92500" lnSpcReduction="20000"/>
          </a:bodyPr>
          <a:lstStyle/>
          <a:p>
            <a:r>
              <a:rPr lang="en-US" i="1" dirty="0">
                <a:solidFill>
                  <a:srgbClr val="FF0000"/>
                </a:solidFill>
              </a:rPr>
              <a:t>Single-source shortest path problem</a:t>
            </a:r>
            <a:r>
              <a:rPr lang="en-US" dirty="0"/>
              <a:t>: finding the shortest paths from a given vertex to all other vertices.</a:t>
            </a:r>
          </a:p>
          <a:p>
            <a:r>
              <a:rPr lang="en-US" i="1" dirty="0">
                <a:solidFill>
                  <a:srgbClr val="FF0000"/>
                </a:solidFill>
              </a:rPr>
              <a:t>Single-destination shortest path problem</a:t>
            </a:r>
            <a:r>
              <a:rPr lang="en-US" dirty="0"/>
              <a:t>: finding the shortest paths to a given vertex from all other vertices.</a:t>
            </a:r>
          </a:p>
          <a:p>
            <a:r>
              <a:rPr lang="en-US" i="1" dirty="0">
                <a:solidFill>
                  <a:srgbClr val="FF0000"/>
                </a:solidFill>
              </a:rPr>
              <a:t>Single-pair shortest path problem</a:t>
            </a:r>
            <a:r>
              <a:rPr lang="en-US" dirty="0"/>
              <a:t>: finding the shortest path between two given vertices.</a:t>
            </a:r>
          </a:p>
          <a:p>
            <a:r>
              <a:rPr lang="en-US" i="1" dirty="0">
                <a:solidFill>
                  <a:srgbClr val="FF0000"/>
                </a:solidFill>
              </a:rPr>
              <a:t>All-pairs shortest path problem</a:t>
            </a:r>
            <a:r>
              <a:rPr lang="en-US" dirty="0"/>
              <a:t>: finding the shortest paths between every pair of vertices.</a:t>
            </a:r>
          </a:p>
        </p:txBody>
      </p:sp>
    </p:spTree>
    <p:extLst>
      <p:ext uri="{BB962C8B-B14F-4D97-AF65-F5344CB8AC3E}">
        <p14:creationId xmlns:p14="http://schemas.microsoft.com/office/powerpoint/2010/main" val="364755545"/>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Label – Contd.</a:t>
            </a:r>
          </a:p>
        </p:txBody>
      </p:sp>
      <p:sp>
        <p:nvSpPr>
          <p:cNvPr id="3" name="Content Placeholder 2"/>
          <p:cNvSpPr>
            <a:spLocks noGrp="1"/>
          </p:cNvSpPr>
          <p:nvPr>
            <p:ph idx="1"/>
          </p:nvPr>
        </p:nvSpPr>
        <p:spPr>
          <a:xfrm>
            <a:off x="762000" y="1596413"/>
            <a:ext cx="8077200" cy="3488771"/>
          </a:xfrm>
        </p:spPr>
        <p:txBody>
          <a:bodyPr/>
          <a:lstStyle/>
          <a:p>
            <a:r>
              <a:rPr lang="en-US" dirty="0"/>
              <a:t>The label determine the path the packet shall follow</a:t>
            </a:r>
          </a:p>
          <a:p>
            <a:r>
              <a:rPr lang="en-US" dirty="0"/>
              <a:t>Has local significance</a:t>
            </a:r>
          </a:p>
          <a:p>
            <a:pPr marL="800100" lvl="1" indent="-342900">
              <a:buFont typeface="Arial" pitchFamily="34" charset="0"/>
              <a:buChar char="•"/>
            </a:pPr>
            <a:r>
              <a:rPr lang="en-US" sz="2000" dirty="0"/>
              <a:t>Labels usually change on each network segment</a:t>
            </a:r>
          </a:p>
          <a:p>
            <a:r>
              <a:rPr lang="en-US" dirty="0"/>
              <a:t>Label space</a:t>
            </a:r>
          </a:p>
          <a:p>
            <a:pPr marL="800100" lvl="1" indent="-342900">
              <a:buFont typeface="Arial" pitchFamily="34" charset="0"/>
              <a:buChar char="•"/>
            </a:pPr>
            <a:r>
              <a:rPr lang="en-US" sz="2000" dirty="0"/>
              <a:t>Platform-wide</a:t>
            </a:r>
          </a:p>
          <a:p>
            <a:pPr marL="800100" lvl="1" indent="-342900">
              <a:buFont typeface="Arial" pitchFamily="34" charset="0"/>
              <a:buChar char="•"/>
            </a:pPr>
            <a:r>
              <a:rPr lang="en-US" sz="2000" dirty="0"/>
              <a:t>Per-Interface</a:t>
            </a:r>
          </a:p>
          <a:p>
            <a:pPr marL="0" indent="0">
              <a:buNone/>
            </a:pPr>
            <a:endParaRPr lang="en-US" dirty="0"/>
          </a:p>
        </p:txBody>
      </p:sp>
    </p:spTree>
    <p:extLst>
      <p:ext uri="{BB962C8B-B14F-4D97-AF65-F5344CB8AC3E}">
        <p14:creationId xmlns:p14="http://schemas.microsoft.com/office/powerpoint/2010/main" val="1605047554"/>
      </p:ext>
    </p:extLst>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Single Source Shortest Paths Algorithms</a:t>
            </a:r>
          </a:p>
        </p:txBody>
      </p:sp>
      <p:sp>
        <p:nvSpPr>
          <p:cNvPr id="3" name="Content Placeholder 2"/>
          <p:cNvSpPr>
            <a:spLocks noGrp="1"/>
          </p:cNvSpPr>
          <p:nvPr>
            <p:ph idx="1"/>
          </p:nvPr>
        </p:nvSpPr>
        <p:spPr>
          <a:xfrm>
            <a:off x="762000" y="1596413"/>
            <a:ext cx="8077200" cy="4784915"/>
          </a:xfrm>
        </p:spPr>
        <p:txBody>
          <a:bodyPr>
            <a:normAutofit fontScale="62500" lnSpcReduction="20000"/>
          </a:bodyPr>
          <a:lstStyle/>
          <a:p>
            <a:r>
              <a:rPr lang="en-US" dirty="0"/>
              <a:t>Breadth First Search (BFS) Algorithm</a:t>
            </a:r>
          </a:p>
          <a:p>
            <a:pPr lvl="1"/>
            <a:r>
              <a:rPr lang="en-US" dirty="0"/>
              <a:t>Acts as Single Source Shortest Paths algorithm if edge length is 1 for all edges</a:t>
            </a:r>
          </a:p>
          <a:p>
            <a:r>
              <a:rPr lang="en-US" dirty="0"/>
              <a:t>Dijkstra Algorithm</a:t>
            </a:r>
          </a:p>
          <a:p>
            <a:pPr lvl="1"/>
            <a:r>
              <a:rPr lang="en-US" dirty="0"/>
              <a:t>Pro:</a:t>
            </a:r>
          </a:p>
          <a:p>
            <a:pPr lvl="2"/>
            <a:r>
              <a:rPr lang="en-US" dirty="0"/>
              <a:t>Fast (O(|A|∙ log(|V|))</a:t>
            </a:r>
          </a:p>
          <a:p>
            <a:pPr lvl="1"/>
            <a:r>
              <a:rPr lang="en-US" dirty="0"/>
              <a:t>Contra:</a:t>
            </a:r>
          </a:p>
          <a:p>
            <a:pPr lvl="2"/>
            <a:r>
              <a:rPr lang="en-US" dirty="0"/>
              <a:t>Cannot work with edges of negative length</a:t>
            </a:r>
          </a:p>
          <a:p>
            <a:pPr lvl="2"/>
            <a:r>
              <a:rPr lang="en-US" dirty="0"/>
              <a:t>Highly Centralized</a:t>
            </a:r>
          </a:p>
          <a:p>
            <a:pPr lvl="2"/>
            <a:r>
              <a:rPr lang="en-US" dirty="0"/>
              <a:t>Complex data structure (Priority Queue)</a:t>
            </a:r>
          </a:p>
          <a:p>
            <a:r>
              <a:rPr lang="en-US" dirty="0"/>
              <a:t>Bellman-Ford Algorithm</a:t>
            </a:r>
          </a:p>
          <a:p>
            <a:pPr lvl="1"/>
            <a:r>
              <a:rPr lang="en-US" dirty="0"/>
              <a:t>Pro:</a:t>
            </a:r>
          </a:p>
          <a:p>
            <a:pPr lvl="2"/>
            <a:r>
              <a:rPr lang="en-US" dirty="0"/>
              <a:t>Distributed nature (each V shall know paths computed by surrounding Vs)</a:t>
            </a:r>
          </a:p>
          <a:p>
            <a:pPr lvl="2"/>
            <a:r>
              <a:rPr lang="en-US" dirty="0"/>
              <a:t>Can work with negative edge lengths</a:t>
            </a:r>
          </a:p>
          <a:p>
            <a:pPr lvl="1"/>
            <a:r>
              <a:rPr lang="en-US" dirty="0"/>
              <a:t>Contra:</a:t>
            </a:r>
          </a:p>
          <a:p>
            <a:pPr lvl="2"/>
            <a:r>
              <a:rPr lang="en-US" dirty="0"/>
              <a:t>Slower than Dijkstra </a:t>
            </a:r>
            <a:r>
              <a:rPr lang="en-US" dirty="0" err="1"/>
              <a:t>Alg</a:t>
            </a:r>
            <a:r>
              <a:rPr lang="en-US" dirty="0"/>
              <a:t> - (O(|A|∙ |V|)</a:t>
            </a:r>
          </a:p>
          <a:p>
            <a:pPr lvl="1"/>
            <a:r>
              <a:rPr lang="en-US" dirty="0"/>
              <a:t>Distance Vector Protocol (RIP2) – mutation of Bellman Ford</a:t>
            </a:r>
          </a:p>
        </p:txBody>
      </p:sp>
    </p:spTree>
    <p:extLst>
      <p:ext uri="{BB962C8B-B14F-4D97-AF65-F5344CB8AC3E}">
        <p14:creationId xmlns:p14="http://schemas.microsoft.com/office/powerpoint/2010/main" val="15290906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All Source Shortest Paths </a:t>
            </a:r>
            <a:r>
              <a:rPr lang="en-US" dirty="0" err="1"/>
              <a:t>Algoritms</a:t>
            </a:r>
            <a:endParaRPr lang="en-US" dirty="0"/>
          </a:p>
        </p:txBody>
      </p:sp>
      <p:sp>
        <p:nvSpPr>
          <p:cNvPr id="3" name="Content Placeholder 2"/>
          <p:cNvSpPr>
            <a:spLocks noGrp="1"/>
          </p:cNvSpPr>
          <p:nvPr>
            <p:ph idx="1"/>
          </p:nvPr>
        </p:nvSpPr>
        <p:spPr/>
        <p:txBody>
          <a:bodyPr>
            <a:normAutofit lnSpcReduction="10000"/>
          </a:bodyPr>
          <a:lstStyle/>
          <a:p>
            <a:r>
              <a:rPr lang="en-US" dirty="0"/>
              <a:t>The Floyd-</a:t>
            </a:r>
            <a:r>
              <a:rPr lang="en-US" dirty="0" err="1"/>
              <a:t>Warshall</a:t>
            </a:r>
            <a:r>
              <a:rPr lang="en-US" dirty="0"/>
              <a:t> Algorithm</a:t>
            </a:r>
          </a:p>
          <a:p>
            <a:pPr lvl="1"/>
            <a:r>
              <a:rPr lang="en-US" dirty="0"/>
              <a:t>Pro:</a:t>
            </a:r>
          </a:p>
          <a:p>
            <a:pPr lvl="2"/>
            <a:r>
              <a:rPr lang="en-US" dirty="0"/>
              <a:t>Work with negative cycles</a:t>
            </a:r>
          </a:p>
          <a:p>
            <a:pPr lvl="1"/>
            <a:r>
              <a:rPr lang="en-US" dirty="0"/>
              <a:t>Contra:</a:t>
            </a:r>
          </a:p>
          <a:p>
            <a:pPr lvl="2"/>
            <a:r>
              <a:rPr lang="en-US" dirty="0"/>
              <a:t>O(|V|</a:t>
            </a:r>
            <a:r>
              <a:rPr lang="en-US" baseline="30000" dirty="0"/>
              <a:t>3</a:t>
            </a:r>
            <a:r>
              <a:rPr lang="en-US" dirty="0"/>
              <a:t>)</a:t>
            </a:r>
          </a:p>
          <a:p>
            <a:r>
              <a:rPr lang="en-US" dirty="0"/>
              <a:t>Johnson's Algorithm: one Bellman-Ford + |V| Dijkstra</a:t>
            </a:r>
          </a:p>
          <a:p>
            <a:pPr lvl="1"/>
            <a:r>
              <a:rPr lang="en-US" dirty="0"/>
              <a:t>O(|V|∙|A|∙log(|V|)) [Much better than Floyd-</a:t>
            </a:r>
            <a:r>
              <a:rPr lang="en-US" dirty="0" err="1"/>
              <a:t>Warshall</a:t>
            </a:r>
            <a:r>
              <a:rPr lang="en-US" dirty="0"/>
              <a:t> for sparse graphs!</a:t>
            </a:r>
          </a:p>
          <a:p>
            <a:pPr marL="457200" lvl="1" indent="0">
              <a:buNone/>
            </a:pPr>
            <a:endParaRPr lang="en-US" dirty="0"/>
          </a:p>
        </p:txBody>
      </p:sp>
    </p:spTree>
    <p:extLst>
      <p:ext uri="{BB962C8B-B14F-4D97-AF65-F5344CB8AC3E}">
        <p14:creationId xmlns:p14="http://schemas.microsoft.com/office/powerpoint/2010/main" val="1793257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Disjoint paths computation</a:t>
            </a:r>
          </a:p>
        </p:txBody>
      </p:sp>
      <p:sp>
        <p:nvSpPr>
          <p:cNvPr id="3" name="Content Placeholder 2"/>
          <p:cNvSpPr>
            <a:spLocks noGrp="1"/>
          </p:cNvSpPr>
          <p:nvPr>
            <p:ph idx="1"/>
          </p:nvPr>
        </p:nvSpPr>
        <p:spPr/>
        <p:txBody>
          <a:bodyPr>
            <a:normAutofit lnSpcReduction="10000"/>
          </a:bodyPr>
          <a:lstStyle/>
          <a:p>
            <a:r>
              <a:rPr lang="en-US" dirty="0"/>
              <a:t>Shortest K (K≥2) disjoint path algorithms</a:t>
            </a:r>
          </a:p>
          <a:p>
            <a:pPr lvl="1"/>
            <a:r>
              <a:rPr lang="en-US" dirty="0"/>
              <a:t>Edge-disjoint shortest pair of paths</a:t>
            </a:r>
          </a:p>
          <a:p>
            <a:pPr lvl="1"/>
            <a:r>
              <a:rPr lang="en-US" dirty="0"/>
              <a:t>Vertex-disjoint shortest pair of paths</a:t>
            </a:r>
          </a:p>
          <a:p>
            <a:r>
              <a:rPr lang="en-US" dirty="0"/>
              <a:t>Simple approach:</a:t>
            </a:r>
          </a:p>
          <a:p>
            <a:pPr lvl="1"/>
            <a:r>
              <a:rPr lang="en-US" dirty="0"/>
              <a:t>Find shortest path</a:t>
            </a:r>
          </a:p>
          <a:p>
            <a:pPr lvl="1"/>
            <a:r>
              <a:rPr lang="en-US" dirty="0"/>
              <a:t>Remove its links</a:t>
            </a:r>
          </a:p>
          <a:p>
            <a:pPr lvl="1"/>
            <a:r>
              <a:rPr lang="en-US" dirty="0"/>
              <a:t>Find next shortest path</a:t>
            </a:r>
          </a:p>
          <a:p>
            <a:pPr lvl="1"/>
            <a:r>
              <a:rPr lang="en-US" dirty="0"/>
              <a:t>Possibility of false alarms about nonexistence of paths</a:t>
            </a:r>
          </a:p>
        </p:txBody>
      </p:sp>
      <p:sp>
        <p:nvSpPr>
          <p:cNvPr id="4" name="Flowchart: Connector 3"/>
          <p:cNvSpPr/>
          <p:nvPr/>
        </p:nvSpPr>
        <p:spPr>
          <a:xfrm>
            <a:off x="5364088" y="371703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6156176" y="371703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7020272" y="371703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8028384" y="371703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8" name="Flowchart: Connector 7"/>
          <p:cNvSpPr/>
          <p:nvPr/>
        </p:nvSpPr>
        <p:spPr>
          <a:xfrm>
            <a:off x="6516216" y="3140968"/>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Flowchart: Connector 8"/>
          <p:cNvSpPr/>
          <p:nvPr/>
        </p:nvSpPr>
        <p:spPr>
          <a:xfrm>
            <a:off x="7508540" y="3140968"/>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0" name="Flowchart: Connector 9"/>
          <p:cNvSpPr/>
          <p:nvPr/>
        </p:nvSpPr>
        <p:spPr>
          <a:xfrm>
            <a:off x="7189440" y="429309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0"/>
            <a:endCxn id="8" idx="2"/>
          </p:cNvCxnSpPr>
          <p:nvPr/>
        </p:nvCxnSpPr>
        <p:spPr>
          <a:xfrm flipV="1">
            <a:off x="5448672" y="3225552"/>
            <a:ext cx="1067544" cy="491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5"/>
            <a:endCxn id="6" idx="1"/>
          </p:cNvCxnSpPr>
          <p:nvPr/>
        </p:nvCxnSpPr>
        <p:spPr>
          <a:xfrm>
            <a:off x="6660610" y="3285362"/>
            <a:ext cx="384436" cy="45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7"/>
            <a:endCxn id="9" idx="3"/>
          </p:cNvCxnSpPr>
          <p:nvPr/>
        </p:nvCxnSpPr>
        <p:spPr>
          <a:xfrm flipV="1">
            <a:off x="7164666" y="3285362"/>
            <a:ext cx="368648" cy="45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5"/>
            <a:endCxn id="7" idx="1"/>
          </p:cNvCxnSpPr>
          <p:nvPr/>
        </p:nvCxnSpPr>
        <p:spPr>
          <a:xfrm>
            <a:off x="7652934" y="3285362"/>
            <a:ext cx="400224" cy="45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5"/>
            <a:endCxn id="10" idx="2"/>
          </p:cNvCxnSpPr>
          <p:nvPr/>
        </p:nvCxnSpPr>
        <p:spPr>
          <a:xfrm>
            <a:off x="6300570" y="3861426"/>
            <a:ext cx="888870" cy="516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7" idx="3"/>
          </p:cNvCxnSpPr>
          <p:nvPr/>
        </p:nvCxnSpPr>
        <p:spPr>
          <a:xfrm flipV="1">
            <a:off x="7358608" y="3861426"/>
            <a:ext cx="694550" cy="516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6"/>
            <a:endCxn id="5" idx="2"/>
          </p:cNvCxnSpPr>
          <p:nvPr/>
        </p:nvCxnSpPr>
        <p:spPr>
          <a:xfrm>
            <a:off x="5533256" y="3801616"/>
            <a:ext cx="622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5" idx="6"/>
            <a:endCxn id="6" idx="2"/>
          </p:cNvCxnSpPr>
          <p:nvPr/>
        </p:nvCxnSpPr>
        <p:spPr>
          <a:xfrm>
            <a:off x="6325344" y="3801616"/>
            <a:ext cx="6949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 idx="6"/>
            <a:endCxn id="7" idx="2"/>
          </p:cNvCxnSpPr>
          <p:nvPr/>
        </p:nvCxnSpPr>
        <p:spPr>
          <a:xfrm>
            <a:off x="7189440" y="3801616"/>
            <a:ext cx="8389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445524"/>
      </p:ext>
    </p:extLst>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a:t>
            </a:r>
          </a:p>
        </p:txBody>
      </p:sp>
      <p:sp>
        <p:nvSpPr>
          <p:cNvPr id="3" name="Content Placeholder 2"/>
          <p:cNvSpPr>
            <a:spLocks noGrp="1"/>
          </p:cNvSpPr>
          <p:nvPr>
            <p:ph idx="1"/>
          </p:nvPr>
        </p:nvSpPr>
        <p:spPr>
          <a:xfrm>
            <a:off x="5588820" y="1194024"/>
            <a:ext cx="3115072" cy="3603127"/>
          </a:xfrm>
        </p:spPr>
        <p:txBody>
          <a:bodyPr>
            <a:normAutofit fontScale="92500"/>
          </a:bodyPr>
          <a:lstStyle/>
          <a:p>
            <a:r>
              <a:rPr lang="en-US" dirty="0"/>
              <a:t>Algorithm for K edge-disjoint paths</a:t>
            </a:r>
          </a:p>
          <a:p>
            <a:r>
              <a:rPr lang="en-US" dirty="0"/>
              <a:t>Requires slight modification of Dijkstra shortest path algorithm</a:t>
            </a:r>
          </a:p>
        </p:txBody>
      </p:sp>
      <p:sp>
        <p:nvSpPr>
          <p:cNvPr id="5" name="Flowchart: Connector 4"/>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Flowchart: Connector 5"/>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Flowchart: Connector 6"/>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8" name="Flowchart: Connector 7"/>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Flowchart: Connector 8"/>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10" name="Flowchart: Connector 9"/>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1" name="Flowchart: Connector 10"/>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2" name="Flowchart: Connector 11"/>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4" name="Straight Connector 13"/>
          <p:cNvCxnSpPr>
            <a:stCxn id="5" idx="6"/>
            <a:endCxn id="6" idx="2"/>
          </p:cNvCxnSpPr>
          <p:nvPr/>
        </p:nvCxnSpPr>
        <p:spPr>
          <a:xfrm>
            <a:off x="1276206" y="3111914"/>
            <a:ext cx="83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6"/>
            <a:endCxn id="7" idx="2"/>
          </p:cNvCxnSpPr>
          <p:nvPr/>
        </p:nvCxnSpPr>
        <p:spPr>
          <a:xfrm>
            <a:off x="2284318" y="3111914"/>
            <a:ext cx="823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6"/>
            <a:endCxn id="8" idx="2"/>
          </p:cNvCxnSpPr>
          <p:nvPr/>
        </p:nvCxnSpPr>
        <p:spPr>
          <a:xfrm>
            <a:off x="3276960" y="3111914"/>
            <a:ext cx="823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6"/>
            <a:endCxn id="9" idx="2"/>
          </p:cNvCxnSpPr>
          <p:nvPr/>
        </p:nvCxnSpPr>
        <p:spPr>
          <a:xfrm>
            <a:off x="4269602" y="3111914"/>
            <a:ext cx="8538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5" idx="0"/>
            <a:endCxn id="10"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5"/>
            <a:endCxn id="7" idx="0"/>
          </p:cNvCxnSpPr>
          <p:nvPr/>
        </p:nvCxnSpPr>
        <p:spPr>
          <a:xfrm>
            <a:off x="2691592" y="2147836"/>
            <a:ext cx="500784"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9" idx="1"/>
          </p:cNvCxnSpPr>
          <p:nvPr/>
        </p:nvCxnSpPr>
        <p:spPr>
          <a:xfrm>
            <a:off x="2716366" y="2088026"/>
            <a:ext cx="2431897" cy="964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 idx="4"/>
            <a:endCxn id="11" idx="1"/>
          </p:cNvCxnSpPr>
          <p:nvPr/>
        </p:nvCxnSpPr>
        <p:spPr>
          <a:xfrm>
            <a:off x="1191622" y="3196498"/>
            <a:ext cx="372238" cy="80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7"/>
            <a:endCxn id="6" idx="3"/>
          </p:cNvCxnSpPr>
          <p:nvPr/>
        </p:nvCxnSpPr>
        <p:spPr>
          <a:xfrm flipV="1">
            <a:off x="1683480" y="3171724"/>
            <a:ext cx="45644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 idx="5"/>
            <a:endCxn id="12" idx="1"/>
          </p:cNvCxnSpPr>
          <p:nvPr/>
        </p:nvCxnSpPr>
        <p:spPr>
          <a:xfrm>
            <a:off x="2259544" y="3171724"/>
            <a:ext cx="1320540"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6"/>
            <a:endCxn id="12"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7"/>
            <a:endCxn id="8" idx="3"/>
          </p:cNvCxnSpPr>
          <p:nvPr/>
        </p:nvCxnSpPr>
        <p:spPr>
          <a:xfrm flipV="1">
            <a:off x="3699704" y="3171724"/>
            <a:ext cx="42550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2" idx="6"/>
            <a:endCxn id="9"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724758" y="2307484"/>
            <a:ext cx="301686" cy="369332"/>
          </a:xfrm>
          <a:prstGeom prst="rect">
            <a:avLst/>
          </a:prstGeom>
          <a:noFill/>
        </p:spPr>
        <p:txBody>
          <a:bodyPr wrap="none" rtlCol="0">
            <a:spAutoFit/>
          </a:bodyPr>
          <a:lstStyle/>
          <a:p>
            <a:r>
              <a:rPr lang="en-US" dirty="0"/>
              <a:t>7</a:t>
            </a:r>
          </a:p>
        </p:txBody>
      </p:sp>
      <p:sp>
        <p:nvSpPr>
          <p:cNvPr id="41" name="TextBox 40"/>
          <p:cNvSpPr txBox="1"/>
          <p:nvPr/>
        </p:nvSpPr>
        <p:spPr>
          <a:xfrm>
            <a:off x="2823027" y="2334779"/>
            <a:ext cx="301686" cy="369332"/>
          </a:xfrm>
          <a:prstGeom prst="rect">
            <a:avLst/>
          </a:prstGeom>
          <a:noFill/>
        </p:spPr>
        <p:txBody>
          <a:bodyPr wrap="none" rtlCol="0">
            <a:spAutoFit/>
          </a:bodyPr>
          <a:lstStyle/>
          <a:p>
            <a:r>
              <a:rPr lang="en-US" dirty="0"/>
              <a:t>1</a:t>
            </a:r>
          </a:p>
        </p:txBody>
      </p:sp>
      <p:sp>
        <p:nvSpPr>
          <p:cNvPr id="42" name="TextBox 41"/>
          <p:cNvSpPr txBox="1"/>
          <p:nvPr/>
        </p:nvSpPr>
        <p:spPr>
          <a:xfrm>
            <a:off x="3662646" y="2267479"/>
            <a:ext cx="301686" cy="369332"/>
          </a:xfrm>
          <a:prstGeom prst="rect">
            <a:avLst/>
          </a:prstGeom>
          <a:noFill/>
        </p:spPr>
        <p:txBody>
          <a:bodyPr wrap="none" rtlCol="0">
            <a:spAutoFit/>
          </a:bodyPr>
          <a:lstStyle/>
          <a:p>
            <a:r>
              <a:rPr lang="en-US" dirty="0"/>
              <a:t>2</a:t>
            </a:r>
          </a:p>
        </p:txBody>
      </p:sp>
      <p:sp>
        <p:nvSpPr>
          <p:cNvPr id="43" name="TextBox 42"/>
          <p:cNvSpPr txBox="1"/>
          <p:nvPr/>
        </p:nvSpPr>
        <p:spPr>
          <a:xfrm>
            <a:off x="1545993" y="2921504"/>
            <a:ext cx="301686" cy="369332"/>
          </a:xfrm>
          <a:prstGeom prst="rect">
            <a:avLst/>
          </a:prstGeom>
          <a:noFill/>
        </p:spPr>
        <p:txBody>
          <a:bodyPr wrap="none" rtlCol="0">
            <a:spAutoFit/>
          </a:bodyPr>
          <a:lstStyle/>
          <a:p>
            <a:r>
              <a:rPr lang="en-US" dirty="0"/>
              <a:t>1</a:t>
            </a:r>
          </a:p>
        </p:txBody>
      </p:sp>
      <p:sp>
        <p:nvSpPr>
          <p:cNvPr id="44" name="TextBox 43"/>
          <p:cNvSpPr txBox="1"/>
          <p:nvPr/>
        </p:nvSpPr>
        <p:spPr>
          <a:xfrm>
            <a:off x="2439239" y="2921504"/>
            <a:ext cx="301686" cy="369332"/>
          </a:xfrm>
          <a:prstGeom prst="rect">
            <a:avLst/>
          </a:prstGeom>
          <a:noFill/>
        </p:spPr>
        <p:txBody>
          <a:bodyPr wrap="none" rtlCol="0">
            <a:spAutoFit/>
          </a:bodyPr>
          <a:lstStyle/>
          <a:p>
            <a:r>
              <a:rPr lang="en-US" dirty="0"/>
              <a:t>1</a:t>
            </a:r>
          </a:p>
        </p:txBody>
      </p:sp>
      <p:sp>
        <p:nvSpPr>
          <p:cNvPr id="45" name="TextBox 44"/>
          <p:cNvSpPr txBox="1"/>
          <p:nvPr/>
        </p:nvSpPr>
        <p:spPr>
          <a:xfrm>
            <a:off x="3501540" y="2922909"/>
            <a:ext cx="301686" cy="369332"/>
          </a:xfrm>
          <a:prstGeom prst="rect">
            <a:avLst/>
          </a:prstGeom>
          <a:noFill/>
        </p:spPr>
        <p:txBody>
          <a:bodyPr wrap="none" rtlCol="0">
            <a:spAutoFit/>
          </a:bodyPr>
          <a:lstStyle/>
          <a:p>
            <a:r>
              <a:rPr lang="en-US" dirty="0"/>
              <a:t>1</a:t>
            </a:r>
          </a:p>
        </p:txBody>
      </p:sp>
      <p:sp>
        <p:nvSpPr>
          <p:cNvPr id="46" name="TextBox 45"/>
          <p:cNvSpPr txBox="1"/>
          <p:nvPr/>
        </p:nvSpPr>
        <p:spPr>
          <a:xfrm>
            <a:off x="4553673" y="2921222"/>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1236929" y="3423608"/>
            <a:ext cx="301686" cy="369332"/>
          </a:xfrm>
          <a:prstGeom prst="rect">
            <a:avLst/>
          </a:prstGeom>
          <a:noFill/>
        </p:spPr>
        <p:txBody>
          <a:bodyPr wrap="none" rtlCol="0">
            <a:spAutoFit/>
          </a:bodyPr>
          <a:lstStyle/>
          <a:p>
            <a:r>
              <a:rPr lang="en-US" dirty="0"/>
              <a:t>1</a:t>
            </a:r>
          </a:p>
        </p:txBody>
      </p:sp>
      <p:sp>
        <p:nvSpPr>
          <p:cNvPr id="48" name="TextBox 47"/>
          <p:cNvSpPr txBox="1"/>
          <p:nvPr/>
        </p:nvSpPr>
        <p:spPr>
          <a:xfrm>
            <a:off x="1737939" y="3423608"/>
            <a:ext cx="301686" cy="369332"/>
          </a:xfrm>
          <a:prstGeom prst="rect">
            <a:avLst/>
          </a:prstGeom>
          <a:noFill/>
        </p:spPr>
        <p:txBody>
          <a:bodyPr wrap="none" rtlCol="0">
            <a:spAutoFit/>
          </a:bodyPr>
          <a:lstStyle/>
          <a:p>
            <a:r>
              <a:rPr lang="en-US" dirty="0"/>
              <a:t>1</a:t>
            </a:r>
          </a:p>
        </p:txBody>
      </p:sp>
      <p:sp>
        <p:nvSpPr>
          <p:cNvPr id="49" name="TextBox 48"/>
          <p:cNvSpPr txBox="1"/>
          <p:nvPr/>
        </p:nvSpPr>
        <p:spPr>
          <a:xfrm>
            <a:off x="2691592" y="3381817"/>
            <a:ext cx="301686" cy="369332"/>
          </a:xfrm>
          <a:prstGeom prst="rect">
            <a:avLst/>
          </a:prstGeom>
          <a:noFill/>
        </p:spPr>
        <p:txBody>
          <a:bodyPr wrap="none" rtlCol="0">
            <a:spAutoFit/>
          </a:bodyPr>
          <a:lstStyle/>
          <a:p>
            <a:r>
              <a:rPr lang="en-US" dirty="0"/>
              <a:t>1</a:t>
            </a:r>
          </a:p>
        </p:txBody>
      </p:sp>
      <p:sp>
        <p:nvSpPr>
          <p:cNvPr id="50" name="TextBox 49"/>
          <p:cNvSpPr txBox="1"/>
          <p:nvPr/>
        </p:nvSpPr>
        <p:spPr>
          <a:xfrm>
            <a:off x="3761613" y="3375892"/>
            <a:ext cx="301686" cy="369332"/>
          </a:xfrm>
          <a:prstGeom prst="rect">
            <a:avLst/>
          </a:prstGeom>
          <a:noFill/>
        </p:spPr>
        <p:txBody>
          <a:bodyPr wrap="none" rtlCol="0">
            <a:spAutoFit/>
          </a:bodyPr>
          <a:lstStyle/>
          <a:p>
            <a:r>
              <a:rPr lang="en-US" dirty="0"/>
              <a:t>1</a:t>
            </a:r>
          </a:p>
        </p:txBody>
      </p:sp>
      <p:sp>
        <p:nvSpPr>
          <p:cNvPr id="51" name="TextBox 50"/>
          <p:cNvSpPr txBox="1"/>
          <p:nvPr/>
        </p:nvSpPr>
        <p:spPr>
          <a:xfrm>
            <a:off x="2199734" y="3856838"/>
            <a:ext cx="301686" cy="369332"/>
          </a:xfrm>
          <a:prstGeom prst="rect">
            <a:avLst/>
          </a:prstGeom>
          <a:noFill/>
        </p:spPr>
        <p:txBody>
          <a:bodyPr wrap="none" rtlCol="0">
            <a:spAutoFit/>
          </a:bodyPr>
          <a:lstStyle/>
          <a:p>
            <a:r>
              <a:rPr lang="en-US" dirty="0"/>
              <a:t>3</a:t>
            </a:r>
          </a:p>
        </p:txBody>
      </p:sp>
      <p:sp>
        <p:nvSpPr>
          <p:cNvPr id="52" name="TextBox 51"/>
          <p:cNvSpPr txBox="1"/>
          <p:nvPr/>
        </p:nvSpPr>
        <p:spPr>
          <a:xfrm>
            <a:off x="4181597" y="350994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316738580"/>
      </p:ext>
    </p:extLst>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 - 1</a:t>
            </a:r>
          </a:p>
        </p:txBody>
      </p:sp>
      <p:sp>
        <p:nvSpPr>
          <p:cNvPr id="3" name="Content Placeholder 2"/>
          <p:cNvSpPr>
            <a:spLocks noGrp="1"/>
          </p:cNvSpPr>
          <p:nvPr>
            <p:ph idx="1"/>
          </p:nvPr>
        </p:nvSpPr>
        <p:spPr>
          <a:xfrm>
            <a:off x="5630899" y="1596413"/>
            <a:ext cx="3208301" cy="2148811"/>
          </a:xfrm>
        </p:spPr>
        <p:txBody>
          <a:bodyPr/>
          <a:lstStyle/>
          <a:p>
            <a:pPr marL="514350" indent="-514350">
              <a:buFont typeface="+mj-lt"/>
              <a:buAutoNum type="arabicPeriod"/>
            </a:pPr>
            <a:r>
              <a:rPr lang="en-US" dirty="0"/>
              <a:t>Run the shortest path algorithm</a:t>
            </a:r>
          </a:p>
          <a:p>
            <a:pPr marL="0" indent="0">
              <a:buNone/>
            </a:pPr>
            <a:endParaRPr lang="en-US" dirty="0"/>
          </a:p>
        </p:txBody>
      </p:sp>
      <p:sp>
        <p:nvSpPr>
          <p:cNvPr id="4" name="Flowchart: Connector 3"/>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Flowchart: Connector 7"/>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9" name="Flowchart: Connector 8"/>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Flowchart: Connector 9"/>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Flowchart: Connector 10"/>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6"/>
            <a:endCxn id="5" idx="2"/>
          </p:cNvCxnSpPr>
          <p:nvPr/>
        </p:nvCxnSpPr>
        <p:spPr>
          <a:xfrm>
            <a:off x="1276206" y="3111914"/>
            <a:ext cx="8389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6" idx="2"/>
          </p:cNvCxnSpPr>
          <p:nvPr/>
        </p:nvCxnSpPr>
        <p:spPr>
          <a:xfrm>
            <a:off x="2284318" y="3111914"/>
            <a:ext cx="82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a:off x="3276960" y="3111914"/>
            <a:ext cx="82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2"/>
          </p:cNvCxnSpPr>
          <p:nvPr/>
        </p:nvCxnSpPr>
        <p:spPr>
          <a:xfrm>
            <a:off x="4269602" y="3111914"/>
            <a:ext cx="85388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9"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6" idx="0"/>
          </p:cNvCxnSpPr>
          <p:nvPr/>
        </p:nvCxnSpPr>
        <p:spPr>
          <a:xfrm>
            <a:off x="2691592" y="2147836"/>
            <a:ext cx="500784"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8" idx="1"/>
          </p:cNvCxnSpPr>
          <p:nvPr/>
        </p:nvCxnSpPr>
        <p:spPr>
          <a:xfrm>
            <a:off x="2716366" y="2088026"/>
            <a:ext cx="2431897" cy="964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10" idx="1"/>
          </p:cNvCxnSpPr>
          <p:nvPr/>
        </p:nvCxnSpPr>
        <p:spPr>
          <a:xfrm>
            <a:off x="1191622" y="3196498"/>
            <a:ext cx="372238" cy="80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5" idx="3"/>
          </p:cNvCxnSpPr>
          <p:nvPr/>
        </p:nvCxnSpPr>
        <p:spPr>
          <a:xfrm flipV="1">
            <a:off x="1683480" y="3171724"/>
            <a:ext cx="45644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5"/>
            <a:endCxn id="11" idx="1"/>
          </p:cNvCxnSpPr>
          <p:nvPr/>
        </p:nvCxnSpPr>
        <p:spPr>
          <a:xfrm>
            <a:off x="2259544" y="3171724"/>
            <a:ext cx="1320540"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7"/>
            <a:endCxn id="7" idx="3"/>
          </p:cNvCxnSpPr>
          <p:nvPr/>
        </p:nvCxnSpPr>
        <p:spPr>
          <a:xfrm flipV="1">
            <a:off x="3699704" y="3171724"/>
            <a:ext cx="42550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8"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4758" y="2307484"/>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2823027" y="2334779"/>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3662646" y="2267479"/>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1545993" y="2921504"/>
            <a:ext cx="301686" cy="369332"/>
          </a:xfrm>
          <a:prstGeom prst="rect">
            <a:avLst/>
          </a:prstGeom>
          <a:noFill/>
        </p:spPr>
        <p:txBody>
          <a:bodyPr wrap="none" rtlCol="0">
            <a:spAutoFit/>
          </a:bodyPr>
          <a:lstStyle/>
          <a:p>
            <a:r>
              <a:rPr lang="en-US" dirty="0"/>
              <a:t>1</a:t>
            </a:r>
          </a:p>
        </p:txBody>
      </p:sp>
      <p:sp>
        <p:nvSpPr>
          <p:cNvPr id="29" name="TextBox 28"/>
          <p:cNvSpPr txBox="1"/>
          <p:nvPr/>
        </p:nvSpPr>
        <p:spPr>
          <a:xfrm>
            <a:off x="2439239" y="2921504"/>
            <a:ext cx="301686" cy="369332"/>
          </a:xfrm>
          <a:prstGeom prst="rect">
            <a:avLst/>
          </a:prstGeom>
          <a:noFill/>
        </p:spPr>
        <p:txBody>
          <a:bodyPr wrap="none" rtlCol="0">
            <a:spAutoFit/>
          </a:bodyPr>
          <a:lstStyle/>
          <a:p>
            <a:r>
              <a:rPr lang="en-US" dirty="0"/>
              <a:t>1</a:t>
            </a:r>
          </a:p>
        </p:txBody>
      </p:sp>
      <p:sp>
        <p:nvSpPr>
          <p:cNvPr id="30" name="TextBox 29"/>
          <p:cNvSpPr txBox="1"/>
          <p:nvPr/>
        </p:nvSpPr>
        <p:spPr>
          <a:xfrm>
            <a:off x="3501540" y="2922909"/>
            <a:ext cx="301686" cy="369332"/>
          </a:xfrm>
          <a:prstGeom prst="rect">
            <a:avLst/>
          </a:prstGeom>
          <a:noFill/>
        </p:spPr>
        <p:txBody>
          <a:bodyPr wrap="none" rtlCol="0">
            <a:spAutoFit/>
          </a:bodyPr>
          <a:lstStyle/>
          <a:p>
            <a:r>
              <a:rPr lang="en-US" dirty="0"/>
              <a:t>1</a:t>
            </a:r>
          </a:p>
        </p:txBody>
      </p:sp>
      <p:sp>
        <p:nvSpPr>
          <p:cNvPr id="31" name="TextBox 30"/>
          <p:cNvSpPr txBox="1"/>
          <p:nvPr/>
        </p:nvSpPr>
        <p:spPr>
          <a:xfrm>
            <a:off x="4553673" y="2921222"/>
            <a:ext cx="301686" cy="369332"/>
          </a:xfrm>
          <a:prstGeom prst="rect">
            <a:avLst/>
          </a:prstGeom>
          <a:noFill/>
        </p:spPr>
        <p:txBody>
          <a:bodyPr wrap="none" rtlCol="0">
            <a:spAutoFit/>
          </a:bodyPr>
          <a:lstStyle/>
          <a:p>
            <a:r>
              <a:rPr lang="en-US" dirty="0"/>
              <a:t>1</a:t>
            </a:r>
          </a:p>
        </p:txBody>
      </p:sp>
      <p:sp>
        <p:nvSpPr>
          <p:cNvPr id="32" name="TextBox 31"/>
          <p:cNvSpPr txBox="1"/>
          <p:nvPr/>
        </p:nvSpPr>
        <p:spPr>
          <a:xfrm>
            <a:off x="1236929" y="3423608"/>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1737939" y="3423608"/>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691592" y="3381817"/>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761613" y="3375892"/>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2199734" y="3856838"/>
            <a:ext cx="301686" cy="369332"/>
          </a:xfrm>
          <a:prstGeom prst="rect">
            <a:avLst/>
          </a:prstGeom>
          <a:noFill/>
        </p:spPr>
        <p:txBody>
          <a:bodyPr wrap="none" rtlCol="0">
            <a:spAutoFit/>
          </a:bodyPr>
          <a:lstStyle/>
          <a:p>
            <a:r>
              <a:rPr lang="en-US" dirty="0"/>
              <a:t>3</a:t>
            </a:r>
          </a:p>
        </p:txBody>
      </p:sp>
      <p:sp>
        <p:nvSpPr>
          <p:cNvPr id="37" name="TextBox 36"/>
          <p:cNvSpPr txBox="1"/>
          <p:nvPr/>
        </p:nvSpPr>
        <p:spPr>
          <a:xfrm>
            <a:off x="4181597" y="350994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266346871"/>
      </p:ext>
    </p:extLst>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 - 2</a:t>
            </a:r>
          </a:p>
        </p:txBody>
      </p:sp>
      <p:sp>
        <p:nvSpPr>
          <p:cNvPr id="3" name="Content Placeholder 2"/>
          <p:cNvSpPr>
            <a:spLocks noGrp="1"/>
          </p:cNvSpPr>
          <p:nvPr>
            <p:ph idx="1"/>
          </p:nvPr>
        </p:nvSpPr>
        <p:spPr>
          <a:xfrm>
            <a:off x="5630899" y="1596413"/>
            <a:ext cx="3208301" cy="4424875"/>
          </a:xfrm>
        </p:spPr>
        <p:txBody>
          <a:bodyPr>
            <a:normAutofit fontScale="92500" lnSpcReduction="20000"/>
          </a:bodyPr>
          <a:lstStyle/>
          <a:p>
            <a:pPr marL="514350" indent="-514350">
              <a:buFont typeface="+mj-lt"/>
              <a:buAutoNum type="arabicPeriod" startAt="2"/>
            </a:pPr>
            <a:r>
              <a:rPr lang="en-US" dirty="0"/>
              <a:t>Replace each edge of the shortest path by a single arc directed towards source vertex</a:t>
            </a:r>
          </a:p>
          <a:p>
            <a:pPr marL="514350" indent="-514350">
              <a:buFont typeface="+mj-lt"/>
              <a:buAutoNum type="arabicPeriod" startAt="2"/>
            </a:pPr>
            <a:r>
              <a:rPr lang="en-US" dirty="0"/>
              <a:t>Make the length of each of the above arcs negative</a:t>
            </a:r>
          </a:p>
          <a:p>
            <a:pPr marL="0" indent="0">
              <a:buNone/>
            </a:pPr>
            <a:endParaRPr lang="en-US" dirty="0"/>
          </a:p>
        </p:txBody>
      </p:sp>
      <p:sp>
        <p:nvSpPr>
          <p:cNvPr id="4" name="Flowchart: Connector 3"/>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Flowchart: Connector 7"/>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9" name="Flowchart: Connector 8"/>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Flowchart: Connector 9"/>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Flowchart: Connector 10"/>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6"/>
            <a:endCxn id="5" idx="2"/>
          </p:cNvCxnSpPr>
          <p:nvPr/>
        </p:nvCxnSpPr>
        <p:spPr>
          <a:xfrm>
            <a:off x="1276206" y="3111914"/>
            <a:ext cx="838944"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6" idx="2"/>
          </p:cNvCxnSpPr>
          <p:nvPr/>
        </p:nvCxnSpPr>
        <p:spPr>
          <a:xfrm>
            <a:off x="2284318" y="3111914"/>
            <a:ext cx="823474"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a:off x="3276960" y="3111914"/>
            <a:ext cx="823474"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2"/>
          </p:cNvCxnSpPr>
          <p:nvPr/>
        </p:nvCxnSpPr>
        <p:spPr>
          <a:xfrm>
            <a:off x="4269602" y="3111914"/>
            <a:ext cx="85388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9"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6" idx="0"/>
          </p:cNvCxnSpPr>
          <p:nvPr/>
        </p:nvCxnSpPr>
        <p:spPr>
          <a:xfrm>
            <a:off x="2691592" y="2147836"/>
            <a:ext cx="500784"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8" idx="1"/>
          </p:cNvCxnSpPr>
          <p:nvPr/>
        </p:nvCxnSpPr>
        <p:spPr>
          <a:xfrm>
            <a:off x="2716366" y="2088026"/>
            <a:ext cx="2431897" cy="964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10" idx="1"/>
          </p:cNvCxnSpPr>
          <p:nvPr/>
        </p:nvCxnSpPr>
        <p:spPr>
          <a:xfrm>
            <a:off x="1191622" y="3196498"/>
            <a:ext cx="372238" cy="802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5" idx="3"/>
          </p:cNvCxnSpPr>
          <p:nvPr/>
        </p:nvCxnSpPr>
        <p:spPr>
          <a:xfrm flipV="1">
            <a:off x="1683480" y="3171724"/>
            <a:ext cx="45644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5"/>
            <a:endCxn id="11" idx="1"/>
          </p:cNvCxnSpPr>
          <p:nvPr/>
        </p:nvCxnSpPr>
        <p:spPr>
          <a:xfrm>
            <a:off x="2259544" y="3171724"/>
            <a:ext cx="1320540"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7"/>
            <a:endCxn id="7" idx="3"/>
          </p:cNvCxnSpPr>
          <p:nvPr/>
        </p:nvCxnSpPr>
        <p:spPr>
          <a:xfrm flipV="1">
            <a:off x="3699704" y="3171724"/>
            <a:ext cx="425504" cy="827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8"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4758" y="2307484"/>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2823027" y="2334779"/>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3662646" y="2267479"/>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1545993" y="2921504"/>
            <a:ext cx="372218" cy="369332"/>
          </a:xfrm>
          <a:prstGeom prst="rect">
            <a:avLst/>
          </a:prstGeom>
          <a:noFill/>
        </p:spPr>
        <p:txBody>
          <a:bodyPr wrap="none" rtlCol="0">
            <a:spAutoFit/>
          </a:bodyPr>
          <a:lstStyle/>
          <a:p>
            <a:r>
              <a:rPr lang="en-US" b="1" dirty="0"/>
              <a:t>-1</a:t>
            </a:r>
          </a:p>
        </p:txBody>
      </p:sp>
      <p:sp>
        <p:nvSpPr>
          <p:cNvPr id="29" name="TextBox 28"/>
          <p:cNvSpPr txBox="1"/>
          <p:nvPr/>
        </p:nvSpPr>
        <p:spPr>
          <a:xfrm>
            <a:off x="2439239" y="2921504"/>
            <a:ext cx="372218" cy="369332"/>
          </a:xfrm>
          <a:prstGeom prst="rect">
            <a:avLst/>
          </a:prstGeom>
          <a:noFill/>
        </p:spPr>
        <p:txBody>
          <a:bodyPr wrap="none" rtlCol="0">
            <a:spAutoFit/>
          </a:bodyPr>
          <a:lstStyle/>
          <a:p>
            <a:r>
              <a:rPr lang="en-US" b="1" dirty="0"/>
              <a:t>-1</a:t>
            </a:r>
          </a:p>
        </p:txBody>
      </p:sp>
      <p:sp>
        <p:nvSpPr>
          <p:cNvPr id="30" name="TextBox 29"/>
          <p:cNvSpPr txBox="1"/>
          <p:nvPr/>
        </p:nvSpPr>
        <p:spPr>
          <a:xfrm>
            <a:off x="3501540" y="2922909"/>
            <a:ext cx="372218" cy="369332"/>
          </a:xfrm>
          <a:prstGeom prst="rect">
            <a:avLst/>
          </a:prstGeom>
          <a:noFill/>
        </p:spPr>
        <p:txBody>
          <a:bodyPr wrap="none" rtlCol="0">
            <a:spAutoFit/>
          </a:bodyPr>
          <a:lstStyle/>
          <a:p>
            <a:r>
              <a:rPr lang="en-US" b="1" dirty="0"/>
              <a:t>-1</a:t>
            </a:r>
          </a:p>
        </p:txBody>
      </p:sp>
      <p:sp>
        <p:nvSpPr>
          <p:cNvPr id="31" name="TextBox 30"/>
          <p:cNvSpPr txBox="1"/>
          <p:nvPr/>
        </p:nvSpPr>
        <p:spPr>
          <a:xfrm>
            <a:off x="4553673" y="2921222"/>
            <a:ext cx="372218" cy="369332"/>
          </a:xfrm>
          <a:prstGeom prst="rect">
            <a:avLst/>
          </a:prstGeom>
          <a:noFill/>
        </p:spPr>
        <p:txBody>
          <a:bodyPr wrap="none" rtlCol="0">
            <a:spAutoFit/>
          </a:bodyPr>
          <a:lstStyle/>
          <a:p>
            <a:r>
              <a:rPr lang="en-US" b="1" dirty="0"/>
              <a:t>-1</a:t>
            </a:r>
          </a:p>
        </p:txBody>
      </p:sp>
      <p:sp>
        <p:nvSpPr>
          <p:cNvPr id="32" name="TextBox 31"/>
          <p:cNvSpPr txBox="1"/>
          <p:nvPr/>
        </p:nvSpPr>
        <p:spPr>
          <a:xfrm>
            <a:off x="1236929" y="3423608"/>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1737939" y="3423608"/>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691592" y="3381817"/>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761613" y="3375892"/>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2199734" y="3856838"/>
            <a:ext cx="301686" cy="369332"/>
          </a:xfrm>
          <a:prstGeom prst="rect">
            <a:avLst/>
          </a:prstGeom>
          <a:noFill/>
        </p:spPr>
        <p:txBody>
          <a:bodyPr wrap="none" rtlCol="0">
            <a:spAutoFit/>
          </a:bodyPr>
          <a:lstStyle/>
          <a:p>
            <a:r>
              <a:rPr lang="en-US" dirty="0"/>
              <a:t>3</a:t>
            </a:r>
          </a:p>
        </p:txBody>
      </p:sp>
      <p:sp>
        <p:nvSpPr>
          <p:cNvPr id="37" name="TextBox 36"/>
          <p:cNvSpPr txBox="1"/>
          <p:nvPr/>
        </p:nvSpPr>
        <p:spPr>
          <a:xfrm>
            <a:off x="4181597" y="350994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3216592012"/>
      </p:ext>
    </p:extLst>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 - 3</a:t>
            </a:r>
          </a:p>
        </p:txBody>
      </p:sp>
      <p:sp>
        <p:nvSpPr>
          <p:cNvPr id="3" name="Content Placeholder 2"/>
          <p:cNvSpPr>
            <a:spLocks noGrp="1"/>
          </p:cNvSpPr>
          <p:nvPr>
            <p:ph idx="1"/>
          </p:nvPr>
        </p:nvSpPr>
        <p:spPr>
          <a:xfrm>
            <a:off x="5630899" y="1596413"/>
            <a:ext cx="3208301" cy="4424875"/>
          </a:xfrm>
        </p:spPr>
        <p:txBody>
          <a:bodyPr>
            <a:normAutofit/>
          </a:bodyPr>
          <a:lstStyle/>
          <a:p>
            <a:pPr marL="514350" indent="-514350">
              <a:buFont typeface="+mj-lt"/>
              <a:buAutoNum type="arabicPeriod" startAt="4"/>
            </a:pPr>
            <a:r>
              <a:rPr lang="en-US" dirty="0"/>
              <a:t>Run shortest path algorithm in the modified graph </a:t>
            </a:r>
          </a:p>
          <a:p>
            <a:pPr marL="0" indent="0">
              <a:buNone/>
            </a:pPr>
            <a:endParaRPr lang="en-US" dirty="0"/>
          </a:p>
        </p:txBody>
      </p:sp>
      <p:sp>
        <p:nvSpPr>
          <p:cNvPr id="4" name="Flowchart: Connector 3"/>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Flowchart: Connector 7"/>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9" name="Flowchart: Connector 8"/>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Flowchart: Connector 9"/>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Flowchart: Connector 10"/>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6"/>
            <a:endCxn id="5" idx="2"/>
          </p:cNvCxnSpPr>
          <p:nvPr/>
        </p:nvCxnSpPr>
        <p:spPr>
          <a:xfrm>
            <a:off x="1276206" y="3111914"/>
            <a:ext cx="838944" cy="0"/>
          </a:xfrm>
          <a:prstGeom prst="line">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6" idx="2"/>
          </p:cNvCxnSpPr>
          <p:nvPr/>
        </p:nvCxnSpPr>
        <p:spPr>
          <a:xfrm>
            <a:off x="2284318" y="3111914"/>
            <a:ext cx="823474" cy="0"/>
          </a:xfrm>
          <a:prstGeom prst="line">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a:off x="3276960" y="3111914"/>
            <a:ext cx="8234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2"/>
          </p:cNvCxnSpPr>
          <p:nvPr/>
        </p:nvCxnSpPr>
        <p:spPr>
          <a:xfrm>
            <a:off x="4269602" y="3111914"/>
            <a:ext cx="85388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9"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6" idx="0"/>
          </p:cNvCxnSpPr>
          <p:nvPr/>
        </p:nvCxnSpPr>
        <p:spPr>
          <a:xfrm>
            <a:off x="2691592" y="2147836"/>
            <a:ext cx="500784" cy="87949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8" idx="1"/>
          </p:cNvCxnSpPr>
          <p:nvPr/>
        </p:nvCxnSpPr>
        <p:spPr>
          <a:xfrm>
            <a:off x="2716366" y="2088026"/>
            <a:ext cx="2431897" cy="9640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10" idx="1"/>
          </p:cNvCxnSpPr>
          <p:nvPr/>
        </p:nvCxnSpPr>
        <p:spPr>
          <a:xfrm>
            <a:off x="1191622" y="3196498"/>
            <a:ext cx="372238" cy="8025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5" idx="3"/>
          </p:cNvCxnSpPr>
          <p:nvPr/>
        </p:nvCxnSpPr>
        <p:spPr>
          <a:xfrm flipV="1">
            <a:off x="1683480" y="3171724"/>
            <a:ext cx="45644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5"/>
            <a:endCxn id="11" idx="1"/>
          </p:cNvCxnSpPr>
          <p:nvPr/>
        </p:nvCxnSpPr>
        <p:spPr>
          <a:xfrm>
            <a:off x="2259544" y="3171724"/>
            <a:ext cx="1320540"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7"/>
            <a:endCxn id="7" idx="3"/>
          </p:cNvCxnSpPr>
          <p:nvPr/>
        </p:nvCxnSpPr>
        <p:spPr>
          <a:xfrm flipV="1">
            <a:off x="3699704" y="3171724"/>
            <a:ext cx="42550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8"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4758" y="2307484"/>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2823027" y="2334779"/>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3662646" y="2267479"/>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1545993" y="2921504"/>
            <a:ext cx="372218" cy="369332"/>
          </a:xfrm>
          <a:prstGeom prst="rect">
            <a:avLst/>
          </a:prstGeom>
          <a:noFill/>
        </p:spPr>
        <p:txBody>
          <a:bodyPr wrap="none" rtlCol="0">
            <a:spAutoFit/>
          </a:bodyPr>
          <a:lstStyle/>
          <a:p>
            <a:r>
              <a:rPr lang="en-US" b="1" dirty="0"/>
              <a:t>-1</a:t>
            </a:r>
          </a:p>
        </p:txBody>
      </p:sp>
      <p:sp>
        <p:nvSpPr>
          <p:cNvPr id="29" name="TextBox 28"/>
          <p:cNvSpPr txBox="1"/>
          <p:nvPr/>
        </p:nvSpPr>
        <p:spPr>
          <a:xfrm>
            <a:off x="2439239" y="2921504"/>
            <a:ext cx="372218" cy="369332"/>
          </a:xfrm>
          <a:prstGeom prst="rect">
            <a:avLst/>
          </a:prstGeom>
          <a:noFill/>
        </p:spPr>
        <p:txBody>
          <a:bodyPr wrap="none" rtlCol="0">
            <a:spAutoFit/>
          </a:bodyPr>
          <a:lstStyle/>
          <a:p>
            <a:r>
              <a:rPr lang="en-US" b="1" dirty="0"/>
              <a:t>-1</a:t>
            </a:r>
          </a:p>
        </p:txBody>
      </p:sp>
      <p:sp>
        <p:nvSpPr>
          <p:cNvPr id="30" name="TextBox 29"/>
          <p:cNvSpPr txBox="1"/>
          <p:nvPr/>
        </p:nvSpPr>
        <p:spPr>
          <a:xfrm>
            <a:off x="3501540" y="2922909"/>
            <a:ext cx="372218" cy="369332"/>
          </a:xfrm>
          <a:prstGeom prst="rect">
            <a:avLst/>
          </a:prstGeom>
          <a:noFill/>
        </p:spPr>
        <p:txBody>
          <a:bodyPr wrap="none" rtlCol="0">
            <a:spAutoFit/>
          </a:bodyPr>
          <a:lstStyle/>
          <a:p>
            <a:r>
              <a:rPr lang="en-US" b="1" dirty="0"/>
              <a:t>-1</a:t>
            </a:r>
          </a:p>
        </p:txBody>
      </p:sp>
      <p:sp>
        <p:nvSpPr>
          <p:cNvPr id="31" name="TextBox 30"/>
          <p:cNvSpPr txBox="1"/>
          <p:nvPr/>
        </p:nvSpPr>
        <p:spPr>
          <a:xfrm>
            <a:off x="4553673" y="2921222"/>
            <a:ext cx="372218" cy="369332"/>
          </a:xfrm>
          <a:prstGeom prst="rect">
            <a:avLst/>
          </a:prstGeom>
          <a:ln>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b="1" dirty="0"/>
              <a:t>-1</a:t>
            </a:r>
          </a:p>
        </p:txBody>
      </p:sp>
      <p:sp>
        <p:nvSpPr>
          <p:cNvPr id="32" name="TextBox 31"/>
          <p:cNvSpPr txBox="1"/>
          <p:nvPr/>
        </p:nvSpPr>
        <p:spPr>
          <a:xfrm>
            <a:off x="1236929" y="3423608"/>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1737939" y="3423608"/>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691592" y="3381817"/>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761613" y="3375892"/>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2199734" y="3856838"/>
            <a:ext cx="301686" cy="369332"/>
          </a:xfrm>
          <a:prstGeom prst="rect">
            <a:avLst/>
          </a:prstGeom>
          <a:noFill/>
        </p:spPr>
        <p:txBody>
          <a:bodyPr wrap="none" rtlCol="0">
            <a:spAutoFit/>
          </a:bodyPr>
          <a:lstStyle/>
          <a:p>
            <a:r>
              <a:rPr lang="en-US" dirty="0"/>
              <a:t>3</a:t>
            </a:r>
          </a:p>
        </p:txBody>
      </p:sp>
      <p:sp>
        <p:nvSpPr>
          <p:cNvPr id="37" name="TextBox 36"/>
          <p:cNvSpPr txBox="1"/>
          <p:nvPr/>
        </p:nvSpPr>
        <p:spPr>
          <a:xfrm>
            <a:off x="4181597" y="3509942"/>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2942909883"/>
      </p:ext>
    </p:extLst>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 - 4</a:t>
            </a:r>
          </a:p>
        </p:txBody>
      </p:sp>
      <p:sp>
        <p:nvSpPr>
          <p:cNvPr id="3" name="Content Placeholder 2"/>
          <p:cNvSpPr>
            <a:spLocks noGrp="1"/>
          </p:cNvSpPr>
          <p:nvPr>
            <p:ph idx="1"/>
          </p:nvPr>
        </p:nvSpPr>
        <p:spPr>
          <a:xfrm>
            <a:off x="5630899" y="1596413"/>
            <a:ext cx="3208301" cy="4424875"/>
          </a:xfrm>
        </p:spPr>
        <p:txBody>
          <a:bodyPr>
            <a:normAutofit/>
          </a:bodyPr>
          <a:lstStyle/>
          <a:p>
            <a:pPr marL="514350" indent="-514350">
              <a:buFont typeface="+mj-lt"/>
              <a:buAutoNum type="arabicPeriod" startAt="5"/>
            </a:pPr>
            <a:r>
              <a:rPr lang="en-US" dirty="0"/>
              <a:t>Replace the negative arcs in the graph with original edges</a:t>
            </a:r>
          </a:p>
          <a:p>
            <a:pPr marL="514350" indent="-514350">
              <a:buFont typeface="+mj-lt"/>
              <a:buAutoNum type="arabicPeriod" startAt="5"/>
            </a:pPr>
            <a:endParaRPr lang="en-US" dirty="0"/>
          </a:p>
          <a:p>
            <a:pPr marL="0" indent="0">
              <a:buNone/>
            </a:pPr>
            <a:endParaRPr lang="en-US" dirty="0"/>
          </a:p>
        </p:txBody>
      </p:sp>
      <p:sp>
        <p:nvSpPr>
          <p:cNvPr id="4" name="Flowchart: Connector 3"/>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Flowchart: Connector 7"/>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9" name="Flowchart: Connector 8"/>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Flowchart: Connector 9"/>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Flowchart: Connector 10"/>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6"/>
            <a:endCxn id="5" idx="2"/>
          </p:cNvCxnSpPr>
          <p:nvPr/>
        </p:nvCxnSpPr>
        <p:spPr>
          <a:xfrm>
            <a:off x="1276206" y="3111914"/>
            <a:ext cx="83894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6" idx="2"/>
          </p:cNvCxnSpPr>
          <p:nvPr/>
        </p:nvCxnSpPr>
        <p:spPr>
          <a:xfrm>
            <a:off x="2284318" y="3111914"/>
            <a:ext cx="8234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a:off x="3276960" y="3111914"/>
            <a:ext cx="82347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2"/>
          </p:cNvCxnSpPr>
          <p:nvPr/>
        </p:nvCxnSpPr>
        <p:spPr>
          <a:xfrm>
            <a:off x="4269602" y="3111914"/>
            <a:ext cx="85388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9"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6" idx="0"/>
          </p:cNvCxnSpPr>
          <p:nvPr/>
        </p:nvCxnSpPr>
        <p:spPr>
          <a:xfrm>
            <a:off x="2691592" y="2147836"/>
            <a:ext cx="500784" cy="87949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8" idx="1"/>
          </p:cNvCxnSpPr>
          <p:nvPr/>
        </p:nvCxnSpPr>
        <p:spPr>
          <a:xfrm>
            <a:off x="2716366" y="2088026"/>
            <a:ext cx="2431897" cy="9640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10" idx="1"/>
          </p:cNvCxnSpPr>
          <p:nvPr/>
        </p:nvCxnSpPr>
        <p:spPr>
          <a:xfrm>
            <a:off x="1191622" y="3196498"/>
            <a:ext cx="372238" cy="8025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5" idx="3"/>
          </p:cNvCxnSpPr>
          <p:nvPr/>
        </p:nvCxnSpPr>
        <p:spPr>
          <a:xfrm flipV="1">
            <a:off x="1683480" y="3171724"/>
            <a:ext cx="45644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5"/>
            <a:endCxn id="11" idx="1"/>
          </p:cNvCxnSpPr>
          <p:nvPr/>
        </p:nvCxnSpPr>
        <p:spPr>
          <a:xfrm>
            <a:off x="2259544" y="3171724"/>
            <a:ext cx="1320540"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7"/>
            <a:endCxn id="7" idx="3"/>
          </p:cNvCxnSpPr>
          <p:nvPr/>
        </p:nvCxnSpPr>
        <p:spPr>
          <a:xfrm flipV="1">
            <a:off x="3699704" y="3171724"/>
            <a:ext cx="42550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8"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4758" y="2307484"/>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2823027" y="2334779"/>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3662646" y="2267479"/>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1545993" y="2921504"/>
            <a:ext cx="301686" cy="369332"/>
          </a:xfrm>
          <a:prstGeom prst="rect">
            <a:avLst/>
          </a:prstGeom>
          <a:noFill/>
        </p:spPr>
        <p:txBody>
          <a:bodyPr wrap="none" rtlCol="0">
            <a:spAutoFit/>
          </a:bodyPr>
          <a:lstStyle/>
          <a:p>
            <a:r>
              <a:rPr lang="en-US" b="1" dirty="0"/>
              <a:t>1</a:t>
            </a:r>
          </a:p>
        </p:txBody>
      </p:sp>
      <p:sp>
        <p:nvSpPr>
          <p:cNvPr id="29" name="TextBox 28"/>
          <p:cNvSpPr txBox="1"/>
          <p:nvPr/>
        </p:nvSpPr>
        <p:spPr>
          <a:xfrm>
            <a:off x="2439239" y="2921504"/>
            <a:ext cx="301686" cy="369332"/>
          </a:xfrm>
          <a:prstGeom prst="rect">
            <a:avLst/>
          </a:prstGeom>
          <a:noFill/>
        </p:spPr>
        <p:txBody>
          <a:bodyPr wrap="none" rtlCol="0">
            <a:spAutoFit/>
          </a:bodyPr>
          <a:lstStyle/>
          <a:p>
            <a:r>
              <a:rPr lang="en-US" b="1" dirty="0"/>
              <a:t>1</a:t>
            </a:r>
          </a:p>
        </p:txBody>
      </p:sp>
      <p:sp>
        <p:nvSpPr>
          <p:cNvPr id="30" name="TextBox 29"/>
          <p:cNvSpPr txBox="1"/>
          <p:nvPr/>
        </p:nvSpPr>
        <p:spPr>
          <a:xfrm>
            <a:off x="3501540" y="2922909"/>
            <a:ext cx="301686" cy="369332"/>
          </a:xfrm>
          <a:prstGeom prst="rect">
            <a:avLst/>
          </a:prstGeom>
          <a:noFill/>
        </p:spPr>
        <p:txBody>
          <a:bodyPr wrap="none" rtlCol="0">
            <a:spAutoFit/>
          </a:bodyPr>
          <a:lstStyle/>
          <a:p>
            <a:r>
              <a:rPr lang="en-US" b="1" dirty="0"/>
              <a:t>1</a:t>
            </a:r>
          </a:p>
        </p:txBody>
      </p:sp>
      <p:sp>
        <p:nvSpPr>
          <p:cNvPr id="32" name="TextBox 31"/>
          <p:cNvSpPr txBox="1"/>
          <p:nvPr/>
        </p:nvSpPr>
        <p:spPr>
          <a:xfrm>
            <a:off x="1236929" y="3423608"/>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1737939" y="3423608"/>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691592" y="3381817"/>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761613" y="3375892"/>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2199734" y="3856838"/>
            <a:ext cx="301686" cy="369332"/>
          </a:xfrm>
          <a:prstGeom prst="rect">
            <a:avLst/>
          </a:prstGeom>
          <a:noFill/>
        </p:spPr>
        <p:txBody>
          <a:bodyPr wrap="none" rtlCol="0">
            <a:spAutoFit/>
          </a:bodyPr>
          <a:lstStyle/>
          <a:p>
            <a:r>
              <a:rPr lang="en-US" dirty="0"/>
              <a:t>3</a:t>
            </a:r>
          </a:p>
        </p:txBody>
      </p:sp>
      <p:sp>
        <p:nvSpPr>
          <p:cNvPr id="37" name="TextBox 36"/>
          <p:cNvSpPr txBox="1"/>
          <p:nvPr/>
        </p:nvSpPr>
        <p:spPr>
          <a:xfrm>
            <a:off x="4181597" y="3509942"/>
            <a:ext cx="301686" cy="369332"/>
          </a:xfrm>
          <a:prstGeom prst="rect">
            <a:avLst/>
          </a:prstGeom>
          <a:noFill/>
        </p:spPr>
        <p:txBody>
          <a:bodyPr wrap="none" rtlCol="0">
            <a:spAutoFit/>
          </a:bodyPr>
          <a:lstStyle/>
          <a:p>
            <a:r>
              <a:rPr lang="en-US" dirty="0"/>
              <a:t>4</a:t>
            </a:r>
          </a:p>
        </p:txBody>
      </p:sp>
      <p:sp>
        <p:nvSpPr>
          <p:cNvPr id="38" name="TextBox 37"/>
          <p:cNvSpPr txBox="1"/>
          <p:nvPr/>
        </p:nvSpPr>
        <p:spPr>
          <a:xfrm>
            <a:off x="4446209" y="2927679"/>
            <a:ext cx="301686" cy="369332"/>
          </a:xfrm>
          <a:prstGeom prst="rect">
            <a:avLst/>
          </a:prstGeom>
          <a:noFill/>
        </p:spPr>
        <p:txBody>
          <a:bodyPr wrap="none" rtlCol="0">
            <a:spAutoFit/>
          </a:bodyPr>
          <a:lstStyle/>
          <a:p>
            <a:r>
              <a:rPr lang="en-US" b="1" dirty="0"/>
              <a:t>1</a:t>
            </a:r>
          </a:p>
        </p:txBody>
      </p:sp>
      <p:cxnSp>
        <p:nvCxnSpPr>
          <p:cNvPr id="39" name="Straight Connector 38"/>
          <p:cNvCxnSpPr/>
          <p:nvPr/>
        </p:nvCxnSpPr>
        <p:spPr>
          <a:xfrm>
            <a:off x="3240646" y="3196498"/>
            <a:ext cx="8234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41554"/>
      </p:ext>
    </p:extLst>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Bhandari algorithm - 5</a:t>
            </a:r>
          </a:p>
        </p:txBody>
      </p:sp>
      <p:sp>
        <p:nvSpPr>
          <p:cNvPr id="3" name="Content Placeholder 2"/>
          <p:cNvSpPr>
            <a:spLocks noGrp="1"/>
          </p:cNvSpPr>
          <p:nvPr>
            <p:ph idx="1"/>
          </p:nvPr>
        </p:nvSpPr>
        <p:spPr>
          <a:xfrm>
            <a:off x="5630899" y="1596413"/>
            <a:ext cx="3208301" cy="4424875"/>
          </a:xfrm>
        </p:spPr>
        <p:txBody>
          <a:bodyPr>
            <a:normAutofit fontScale="92500" lnSpcReduction="10000"/>
          </a:bodyPr>
          <a:lstStyle/>
          <a:p>
            <a:pPr marL="514350" indent="-514350">
              <a:buFont typeface="+mj-lt"/>
              <a:buAutoNum type="arabicPeriod" startAt="5"/>
            </a:pPr>
            <a:r>
              <a:rPr lang="en-US" dirty="0"/>
              <a:t>Replace the negative arcs in the graph with original edges</a:t>
            </a:r>
          </a:p>
          <a:p>
            <a:pPr marL="514350" indent="-514350">
              <a:buFont typeface="+mj-lt"/>
              <a:buAutoNum type="arabicPeriod" startAt="5"/>
            </a:pPr>
            <a:r>
              <a:rPr lang="en-US" dirty="0"/>
              <a:t>Remove overlapping edges of two paths found</a:t>
            </a:r>
          </a:p>
          <a:p>
            <a:pPr marL="514350" indent="-514350">
              <a:buFont typeface="+mj-lt"/>
              <a:buAutoNum type="arabicPeriod" startAt="5"/>
            </a:pPr>
            <a:r>
              <a:rPr lang="en-US" dirty="0"/>
              <a:t>Desired pair of paths results</a:t>
            </a:r>
          </a:p>
          <a:p>
            <a:pPr marL="514350" indent="-514350">
              <a:buFont typeface="+mj-lt"/>
              <a:buAutoNum type="arabicPeriod" startAt="5"/>
            </a:pPr>
            <a:endParaRPr lang="en-US" dirty="0"/>
          </a:p>
          <a:p>
            <a:pPr marL="0" indent="0">
              <a:buNone/>
            </a:pPr>
            <a:endParaRPr lang="en-US" dirty="0"/>
          </a:p>
        </p:txBody>
      </p:sp>
      <p:sp>
        <p:nvSpPr>
          <p:cNvPr id="4" name="Flowchart: Connector 3"/>
          <p:cNvSpPr/>
          <p:nvPr/>
        </p:nvSpPr>
        <p:spPr>
          <a:xfrm>
            <a:off x="1107038"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 name="Flowchart: Connector 4"/>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 name="Flowchart: Connector 5"/>
          <p:cNvSpPr/>
          <p:nvPr/>
        </p:nvSpPr>
        <p:spPr>
          <a:xfrm>
            <a:off x="3107792"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7" name="Flowchart: Connector 6"/>
          <p:cNvSpPr/>
          <p:nvPr/>
        </p:nvSpPr>
        <p:spPr>
          <a:xfrm>
            <a:off x="4100434"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Flowchart: Connector 7"/>
          <p:cNvSpPr/>
          <p:nvPr/>
        </p:nvSpPr>
        <p:spPr>
          <a:xfrm>
            <a:off x="5123489"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9" name="Flowchart: Connector 8"/>
          <p:cNvSpPr/>
          <p:nvPr/>
        </p:nvSpPr>
        <p:spPr>
          <a:xfrm>
            <a:off x="2547198" y="2003442"/>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Flowchart: Connector 9"/>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1" name="Flowchart: Connector 10"/>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12" name="Straight Connector 11"/>
          <p:cNvCxnSpPr>
            <a:stCxn id="4" idx="6"/>
            <a:endCxn id="5" idx="2"/>
          </p:cNvCxnSpPr>
          <p:nvPr/>
        </p:nvCxnSpPr>
        <p:spPr>
          <a:xfrm>
            <a:off x="1276206" y="3111914"/>
            <a:ext cx="8389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6"/>
            <a:endCxn id="6" idx="2"/>
          </p:cNvCxnSpPr>
          <p:nvPr/>
        </p:nvCxnSpPr>
        <p:spPr>
          <a:xfrm>
            <a:off x="2284318" y="3111914"/>
            <a:ext cx="823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6"/>
            <a:endCxn id="7" idx="2"/>
          </p:cNvCxnSpPr>
          <p:nvPr/>
        </p:nvCxnSpPr>
        <p:spPr>
          <a:xfrm>
            <a:off x="3276960" y="3111914"/>
            <a:ext cx="8234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6"/>
            <a:endCxn id="8" idx="2"/>
          </p:cNvCxnSpPr>
          <p:nvPr/>
        </p:nvCxnSpPr>
        <p:spPr>
          <a:xfrm>
            <a:off x="4269602" y="3111914"/>
            <a:ext cx="85388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9" idx="3"/>
          </p:cNvCxnSpPr>
          <p:nvPr/>
        </p:nvCxnSpPr>
        <p:spPr>
          <a:xfrm flipV="1">
            <a:off x="1191622" y="2147836"/>
            <a:ext cx="1380350" cy="879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6" idx="0"/>
          </p:cNvCxnSpPr>
          <p:nvPr/>
        </p:nvCxnSpPr>
        <p:spPr>
          <a:xfrm>
            <a:off x="2691592" y="2147836"/>
            <a:ext cx="500784" cy="8794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6"/>
            <a:endCxn id="8" idx="1"/>
          </p:cNvCxnSpPr>
          <p:nvPr/>
        </p:nvCxnSpPr>
        <p:spPr>
          <a:xfrm>
            <a:off x="2716366" y="2088026"/>
            <a:ext cx="2431897" cy="96407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4"/>
            <a:endCxn id="10" idx="1"/>
          </p:cNvCxnSpPr>
          <p:nvPr/>
        </p:nvCxnSpPr>
        <p:spPr>
          <a:xfrm>
            <a:off x="1191622" y="3196498"/>
            <a:ext cx="372238" cy="80256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7"/>
            <a:endCxn id="5" idx="3"/>
          </p:cNvCxnSpPr>
          <p:nvPr/>
        </p:nvCxnSpPr>
        <p:spPr>
          <a:xfrm flipV="1">
            <a:off x="1683480" y="3171724"/>
            <a:ext cx="45644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5" idx="5"/>
            <a:endCxn id="11" idx="1"/>
          </p:cNvCxnSpPr>
          <p:nvPr/>
        </p:nvCxnSpPr>
        <p:spPr>
          <a:xfrm>
            <a:off x="2259544" y="3171724"/>
            <a:ext cx="1320540"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1708254" y="4058870"/>
            <a:ext cx="1847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7"/>
            <a:endCxn id="7" idx="3"/>
          </p:cNvCxnSpPr>
          <p:nvPr/>
        </p:nvCxnSpPr>
        <p:spPr>
          <a:xfrm flipV="1">
            <a:off x="3699704" y="3171724"/>
            <a:ext cx="425504" cy="827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1" idx="6"/>
            <a:endCxn id="8" idx="3"/>
          </p:cNvCxnSpPr>
          <p:nvPr/>
        </p:nvCxnSpPr>
        <p:spPr>
          <a:xfrm flipV="1">
            <a:off x="3724478" y="3171724"/>
            <a:ext cx="1423785" cy="887146"/>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24758" y="2307484"/>
            <a:ext cx="301686" cy="369332"/>
          </a:xfrm>
          <a:prstGeom prst="rect">
            <a:avLst/>
          </a:prstGeom>
          <a:noFill/>
        </p:spPr>
        <p:txBody>
          <a:bodyPr wrap="none" rtlCol="0">
            <a:spAutoFit/>
          </a:bodyPr>
          <a:lstStyle/>
          <a:p>
            <a:r>
              <a:rPr lang="en-US" dirty="0"/>
              <a:t>7</a:t>
            </a:r>
          </a:p>
        </p:txBody>
      </p:sp>
      <p:sp>
        <p:nvSpPr>
          <p:cNvPr id="26" name="TextBox 25"/>
          <p:cNvSpPr txBox="1"/>
          <p:nvPr/>
        </p:nvSpPr>
        <p:spPr>
          <a:xfrm>
            <a:off x="2823027" y="2334779"/>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3662646" y="2267479"/>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1545993" y="2921504"/>
            <a:ext cx="301686" cy="369332"/>
          </a:xfrm>
          <a:prstGeom prst="rect">
            <a:avLst/>
          </a:prstGeom>
          <a:noFill/>
        </p:spPr>
        <p:txBody>
          <a:bodyPr wrap="none" rtlCol="0">
            <a:spAutoFit/>
          </a:bodyPr>
          <a:lstStyle/>
          <a:p>
            <a:r>
              <a:rPr lang="en-US" b="1" dirty="0"/>
              <a:t>1</a:t>
            </a:r>
          </a:p>
        </p:txBody>
      </p:sp>
      <p:sp>
        <p:nvSpPr>
          <p:cNvPr id="29" name="TextBox 28"/>
          <p:cNvSpPr txBox="1"/>
          <p:nvPr/>
        </p:nvSpPr>
        <p:spPr>
          <a:xfrm>
            <a:off x="2439239" y="2921504"/>
            <a:ext cx="301686" cy="369332"/>
          </a:xfrm>
          <a:prstGeom prst="rect">
            <a:avLst/>
          </a:prstGeom>
          <a:noFill/>
        </p:spPr>
        <p:txBody>
          <a:bodyPr wrap="none" rtlCol="0">
            <a:spAutoFit/>
          </a:bodyPr>
          <a:lstStyle/>
          <a:p>
            <a:r>
              <a:rPr lang="en-US" b="1" dirty="0"/>
              <a:t>1</a:t>
            </a:r>
          </a:p>
        </p:txBody>
      </p:sp>
      <p:sp>
        <p:nvSpPr>
          <p:cNvPr id="30" name="TextBox 29"/>
          <p:cNvSpPr txBox="1"/>
          <p:nvPr/>
        </p:nvSpPr>
        <p:spPr>
          <a:xfrm>
            <a:off x="3501540" y="2922909"/>
            <a:ext cx="301686" cy="369332"/>
          </a:xfrm>
          <a:prstGeom prst="rect">
            <a:avLst/>
          </a:prstGeom>
          <a:noFill/>
        </p:spPr>
        <p:txBody>
          <a:bodyPr wrap="none" rtlCol="0">
            <a:spAutoFit/>
          </a:bodyPr>
          <a:lstStyle/>
          <a:p>
            <a:r>
              <a:rPr lang="en-US" b="1" dirty="0"/>
              <a:t>1</a:t>
            </a:r>
          </a:p>
        </p:txBody>
      </p:sp>
      <p:sp>
        <p:nvSpPr>
          <p:cNvPr id="32" name="TextBox 31"/>
          <p:cNvSpPr txBox="1"/>
          <p:nvPr/>
        </p:nvSpPr>
        <p:spPr>
          <a:xfrm>
            <a:off x="1236929" y="3423608"/>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1737939" y="3423608"/>
            <a:ext cx="301686" cy="369332"/>
          </a:xfrm>
          <a:prstGeom prst="rect">
            <a:avLst/>
          </a:prstGeom>
          <a:noFill/>
        </p:spPr>
        <p:txBody>
          <a:bodyPr wrap="none" rtlCol="0">
            <a:spAutoFit/>
          </a:bodyPr>
          <a:lstStyle/>
          <a:p>
            <a:r>
              <a:rPr lang="en-US" dirty="0"/>
              <a:t>1</a:t>
            </a:r>
          </a:p>
        </p:txBody>
      </p:sp>
      <p:sp>
        <p:nvSpPr>
          <p:cNvPr id="34" name="TextBox 33"/>
          <p:cNvSpPr txBox="1"/>
          <p:nvPr/>
        </p:nvSpPr>
        <p:spPr>
          <a:xfrm>
            <a:off x="2691592" y="3381817"/>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761613" y="3375892"/>
            <a:ext cx="301686" cy="369332"/>
          </a:xfrm>
          <a:prstGeom prst="rect">
            <a:avLst/>
          </a:prstGeom>
          <a:noFill/>
        </p:spPr>
        <p:txBody>
          <a:bodyPr wrap="none" rtlCol="0">
            <a:spAutoFit/>
          </a:bodyPr>
          <a:lstStyle/>
          <a:p>
            <a:r>
              <a:rPr lang="en-US" dirty="0"/>
              <a:t>1</a:t>
            </a:r>
          </a:p>
        </p:txBody>
      </p:sp>
      <p:sp>
        <p:nvSpPr>
          <p:cNvPr id="36" name="TextBox 35"/>
          <p:cNvSpPr txBox="1"/>
          <p:nvPr/>
        </p:nvSpPr>
        <p:spPr>
          <a:xfrm>
            <a:off x="2199734" y="3856838"/>
            <a:ext cx="301686" cy="369332"/>
          </a:xfrm>
          <a:prstGeom prst="rect">
            <a:avLst/>
          </a:prstGeom>
          <a:noFill/>
        </p:spPr>
        <p:txBody>
          <a:bodyPr wrap="none" rtlCol="0">
            <a:spAutoFit/>
          </a:bodyPr>
          <a:lstStyle/>
          <a:p>
            <a:r>
              <a:rPr lang="en-US" dirty="0"/>
              <a:t>3</a:t>
            </a:r>
          </a:p>
        </p:txBody>
      </p:sp>
      <p:sp>
        <p:nvSpPr>
          <p:cNvPr id="37" name="TextBox 36"/>
          <p:cNvSpPr txBox="1"/>
          <p:nvPr/>
        </p:nvSpPr>
        <p:spPr>
          <a:xfrm>
            <a:off x="4181597" y="3509942"/>
            <a:ext cx="301686" cy="369332"/>
          </a:xfrm>
          <a:prstGeom prst="rect">
            <a:avLst/>
          </a:prstGeom>
          <a:noFill/>
        </p:spPr>
        <p:txBody>
          <a:bodyPr wrap="none" rtlCol="0">
            <a:spAutoFit/>
          </a:bodyPr>
          <a:lstStyle/>
          <a:p>
            <a:r>
              <a:rPr lang="en-US" dirty="0"/>
              <a:t>4</a:t>
            </a:r>
          </a:p>
        </p:txBody>
      </p:sp>
      <p:sp>
        <p:nvSpPr>
          <p:cNvPr id="38" name="TextBox 37"/>
          <p:cNvSpPr txBox="1"/>
          <p:nvPr/>
        </p:nvSpPr>
        <p:spPr>
          <a:xfrm>
            <a:off x="4446209" y="2927679"/>
            <a:ext cx="30168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1388227631"/>
      </p:ext>
    </p:extLst>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Vertex-disjoint shortest paths</a:t>
            </a:r>
          </a:p>
        </p:txBody>
      </p:sp>
      <p:sp>
        <p:nvSpPr>
          <p:cNvPr id="3" name="Content Placeholder 2"/>
          <p:cNvSpPr>
            <a:spLocks noGrp="1"/>
          </p:cNvSpPr>
          <p:nvPr>
            <p:ph idx="1"/>
          </p:nvPr>
        </p:nvSpPr>
        <p:spPr>
          <a:xfrm>
            <a:off x="5796136" y="1596413"/>
            <a:ext cx="3043064" cy="4297363"/>
          </a:xfrm>
        </p:spPr>
        <p:txBody>
          <a:bodyPr>
            <a:normAutofit fontScale="92500" lnSpcReduction="20000"/>
          </a:bodyPr>
          <a:lstStyle/>
          <a:p>
            <a:r>
              <a:rPr lang="en-US" dirty="0"/>
              <a:t>Split each vertex into two </a:t>
            </a:r>
          </a:p>
          <a:p>
            <a:r>
              <a:rPr lang="en-US" dirty="0"/>
              <a:t>Join them by arch of length=0</a:t>
            </a:r>
          </a:p>
          <a:p>
            <a:r>
              <a:rPr lang="en-US" dirty="0"/>
              <a:t>Replace external edges by two oppositely directed arcs</a:t>
            </a:r>
          </a:p>
        </p:txBody>
      </p:sp>
      <p:sp>
        <p:nvSpPr>
          <p:cNvPr id="4" name="Flowchart: Connector 3"/>
          <p:cNvSpPr/>
          <p:nvPr/>
        </p:nvSpPr>
        <p:spPr>
          <a:xfrm>
            <a:off x="2115150" y="3027330"/>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 name="Flowchart: Connector 4"/>
          <p:cNvSpPr/>
          <p:nvPr/>
        </p:nvSpPr>
        <p:spPr>
          <a:xfrm>
            <a:off x="1539086"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 name="Flowchart: Connector 5"/>
          <p:cNvSpPr/>
          <p:nvPr/>
        </p:nvSpPr>
        <p:spPr>
          <a:xfrm>
            <a:off x="3555310" y="3974286"/>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7" name="Straight Connector 6"/>
          <p:cNvCxnSpPr>
            <a:endCxn id="4" idx="2"/>
          </p:cNvCxnSpPr>
          <p:nvPr/>
        </p:nvCxnSpPr>
        <p:spPr>
          <a:xfrm>
            <a:off x="1276206" y="3111914"/>
            <a:ext cx="83894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75856" y="3111914"/>
            <a:ext cx="82347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7"/>
            <a:endCxn id="4" idx="3"/>
          </p:cNvCxnSpPr>
          <p:nvPr/>
        </p:nvCxnSpPr>
        <p:spPr>
          <a:xfrm flipV="1">
            <a:off x="1683480" y="3171724"/>
            <a:ext cx="456444" cy="827336"/>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5"/>
            <a:endCxn id="6" idx="1"/>
          </p:cNvCxnSpPr>
          <p:nvPr/>
        </p:nvCxnSpPr>
        <p:spPr>
          <a:xfrm>
            <a:off x="2259544" y="3171724"/>
            <a:ext cx="1320540" cy="827336"/>
          </a:xfrm>
          <a:prstGeom prst="line">
            <a:avLst/>
          </a:pr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3102791" y="3013563"/>
            <a:ext cx="169168" cy="16916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35" name="Straight Connector 34"/>
          <p:cNvCxnSpPr/>
          <p:nvPr/>
        </p:nvCxnSpPr>
        <p:spPr>
          <a:xfrm>
            <a:off x="2284318" y="3098147"/>
            <a:ext cx="838944" cy="0"/>
          </a:xfrm>
          <a:prstGeom prst="line">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531386" y="2927248"/>
            <a:ext cx="301686" cy="369332"/>
          </a:xfrm>
          <a:prstGeom prst="rect">
            <a:avLst/>
          </a:prstGeom>
          <a:noFill/>
        </p:spPr>
        <p:txBody>
          <a:bodyPr wrap="none" rtlCol="0">
            <a:spAutoFit/>
          </a:bodyPr>
          <a:lstStyle/>
          <a:p>
            <a:r>
              <a:rPr lang="en-US" b="1" dirty="0"/>
              <a:t>0</a:t>
            </a:r>
          </a:p>
        </p:txBody>
      </p:sp>
      <p:cxnSp>
        <p:nvCxnSpPr>
          <p:cNvPr id="37" name="Straight Connector 36"/>
          <p:cNvCxnSpPr>
            <a:stCxn id="34" idx="3"/>
            <a:endCxn id="5" idx="7"/>
          </p:cNvCxnSpPr>
          <p:nvPr/>
        </p:nvCxnSpPr>
        <p:spPr>
          <a:xfrm flipH="1">
            <a:off x="1683480" y="3157957"/>
            <a:ext cx="1444085" cy="841103"/>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6" idx="0"/>
          </p:cNvCxnSpPr>
          <p:nvPr/>
        </p:nvCxnSpPr>
        <p:spPr>
          <a:xfrm>
            <a:off x="3217466" y="3169420"/>
            <a:ext cx="422428" cy="804866"/>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425174" y="2957154"/>
            <a:ext cx="372218" cy="369332"/>
          </a:xfrm>
          <a:prstGeom prst="rect">
            <a:avLst/>
          </a:prstGeom>
          <a:noFill/>
        </p:spPr>
        <p:txBody>
          <a:bodyPr wrap="none" rtlCol="0">
            <a:spAutoFit/>
          </a:bodyPr>
          <a:lstStyle/>
          <a:p>
            <a:r>
              <a:rPr lang="en-US" dirty="0"/>
              <a:t>-1</a:t>
            </a:r>
          </a:p>
        </p:txBody>
      </p:sp>
      <p:sp>
        <p:nvSpPr>
          <p:cNvPr id="43" name="TextBox 42"/>
          <p:cNvSpPr txBox="1"/>
          <p:nvPr/>
        </p:nvSpPr>
        <p:spPr>
          <a:xfrm>
            <a:off x="3538369" y="2955805"/>
            <a:ext cx="372218" cy="369332"/>
          </a:xfrm>
          <a:prstGeom prst="rect">
            <a:avLst/>
          </a:prstGeom>
          <a:noFill/>
        </p:spPr>
        <p:txBody>
          <a:bodyPr wrap="none" rtlCol="0">
            <a:spAutoFit/>
          </a:bodyPr>
          <a:lstStyle/>
          <a:p>
            <a:r>
              <a:rPr lang="en-US" dirty="0"/>
              <a:t>-1</a:t>
            </a:r>
          </a:p>
        </p:txBody>
      </p:sp>
      <p:sp>
        <p:nvSpPr>
          <p:cNvPr id="44" name="TextBox 43"/>
          <p:cNvSpPr txBox="1"/>
          <p:nvPr/>
        </p:nvSpPr>
        <p:spPr>
          <a:xfrm>
            <a:off x="1737939" y="3423608"/>
            <a:ext cx="301686" cy="369332"/>
          </a:xfrm>
          <a:prstGeom prst="rect">
            <a:avLst/>
          </a:prstGeom>
          <a:noFill/>
        </p:spPr>
        <p:txBody>
          <a:bodyPr wrap="none" rtlCol="0">
            <a:spAutoFit/>
          </a:bodyPr>
          <a:lstStyle/>
          <a:p>
            <a:r>
              <a:rPr lang="en-US" dirty="0"/>
              <a:t>1</a:t>
            </a:r>
          </a:p>
        </p:txBody>
      </p:sp>
      <p:sp>
        <p:nvSpPr>
          <p:cNvPr id="45" name="TextBox 44"/>
          <p:cNvSpPr txBox="1"/>
          <p:nvPr/>
        </p:nvSpPr>
        <p:spPr>
          <a:xfrm>
            <a:off x="2147088" y="3427734"/>
            <a:ext cx="301686" cy="369332"/>
          </a:xfrm>
          <a:prstGeom prst="rect">
            <a:avLst/>
          </a:prstGeom>
          <a:noFill/>
        </p:spPr>
        <p:txBody>
          <a:bodyPr wrap="none" rtlCol="0">
            <a:spAutoFit/>
          </a:bodyPr>
          <a:lstStyle/>
          <a:p>
            <a:r>
              <a:rPr lang="en-US" dirty="0"/>
              <a:t>1</a:t>
            </a:r>
          </a:p>
        </p:txBody>
      </p:sp>
      <p:sp>
        <p:nvSpPr>
          <p:cNvPr id="46" name="TextBox 45"/>
          <p:cNvSpPr txBox="1"/>
          <p:nvPr/>
        </p:nvSpPr>
        <p:spPr>
          <a:xfrm>
            <a:off x="2832095" y="3440974"/>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3277837" y="3338588"/>
            <a:ext cx="30168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045596866"/>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MPLS Label Stacking</a:t>
            </a:r>
          </a:p>
        </p:txBody>
      </p:sp>
      <p:sp>
        <p:nvSpPr>
          <p:cNvPr id="3" name="Content Placeholder 2"/>
          <p:cNvSpPr>
            <a:spLocks noGrp="1"/>
          </p:cNvSpPr>
          <p:nvPr>
            <p:ph idx="1"/>
          </p:nvPr>
        </p:nvSpPr>
        <p:spPr>
          <a:xfrm>
            <a:off x="762000" y="1596413"/>
            <a:ext cx="8077200" cy="1544555"/>
          </a:xfrm>
        </p:spPr>
        <p:txBody>
          <a:bodyPr>
            <a:normAutofit fontScale="70000" lnSpcReduction="20000"/>
          </a:bodyPr>
          <a:lstStyle/>
          <a:p>
            <a:r>
              <a:rPr lang="en-US" dirty="0"/>
              <a:t>MPLS supports a hierarchy, however the processing of a labeled packet is completely independent of the level of hierarchy</a:t>
            </a:r>
          </a:p>
          <a:p>
            <a:r>
              <a:rPr lang="en-US" dirty="0"/>
              <a:t>Multiple labels may be stacked together</a:t>
            </a:r>
          </a:p>
          <a:p>
            <a:r>
              <a:rPr lang="en-US" dirty="0"/>
              <a:t>The processing is always based on the top label</a:t>
            </a: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5576" y="3284984"/>
            <a:ext cx="7801322" cy="330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169001"/>
      </p:ext>
    </p:extLst>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Constrained-Based Routing (CBR)</a:t>
            </a:r>
          </a:p>
        </p:txBody>
      </p:sp>
      <p:sp>
        <p:nvSpPr>
          <p:cNvPr id="3" name="Content Placeholder 2"/>
          <p:cNvSpPr>
            <a:spLocks noGrp="1"/>
          </p:cNvSpPr>
          <p:nvPr>
            <p:ph idx="1"/>
          </p:nvPr>
        </p:nvSpPr>
        <p:spPr>
          <a:xfrm>
            <a:off x="762000" y="1596413"/>
            <a:ext cx="8077200" cy="5261587"/>
          </a:xfrm>
        </p:spPr>
        <p:txBody>
          <a:bodyPr>
            <a:normAutofit lnSpcReduction="10000"/>
          </a:bodyPr>
          <a:lstStyle/>
          <a:p>
            <a:pPr>
              <a:lnSpc>
                <a:spcPct val="80000"/>
              </a:lnSpc>
            </a:pPr>
            <a:r>
              <a:rPr lang="en-US" sz="2400" i="1" dirty="0"/>
              <a:t>Constraint-based path computation algorithms</a:t>
            </a:r>
            <a:r>
              <a:rPr lang="en-US" sz="2400" dirty="0"/>
              <a:t> allow things like: </a:t>
            </a:r>
          </a:p>
          <a:p>
            <a:pPr lvl="1">
              <a:lnSpc>
                <a:spcPct val="80000"/>
              </a:lnSpc>
            </a:pPr>
            <a:r>
              <a:rPr lang="en-US" sz="2400" dirty="0"/>
              <a:t>the bandwidth available on links </a:t>
            </a:r>
          </a:p>
          <a:p>
            <a:pPr lvl="1">
              <a:lnSpc>
                <a:spcPct val="80000"/>
              </a:lnSpc>
            </a:pPr>
            <a:r>
              <a:rPr lang="en-US" sz="2400" dirty="0"/>
              <a:t>link protection capabilities</a:t>
            </a:r>
          </a:p>
          <a:p>
            <a:pPr lvl="1">
              <a:lnSpc>
                <a:spcPct val="80000"/>
              </a:lnSpc>
            </a:pPr>
            <a:r>
              <a:rPr lang="en-US" sz="2400" dirty="0"/>
              <a:t>type of network resources associated with the links </a:t>
            </a:r>
          </a:p>
          <a:p>
            <a:pPr marL="400050" lvl="1" indent="0">
              <a:lnSpc>
                <a:spcPct val="80000"/>
              </a:lnSpc>
              <a:buNone/>
            </a:pPr>
            <a:r>
              <a:rPr lang="en-US" sz="2400" dirty="0"/>
              <a:t>to be taken into consideration during the path selection process.</a:t>
            </a:r>
          </a:p>
          <a:p>
            <a:pPr>
              <a:lnSpc>
                <a:spcPct val="80000"/>
              </a:lnSpc>
            </a:pPr>
            <a:r>
              <a:rPr lang="en-US" sz="2400" b="1" dirty="0"/>
              <a:t>Applications</a:t>
            </a:r>
          </a:p>
          <a:p>
            <a:pPr lvl="1">
              <a:lnSpc>
                <a:spcPct val="80000"/>
              </a:lnSpc>
            </a:pPr>
            <a:r>
              <a:rPr lang="en-US" sz="2000" i="1" dirty="0"/>
              <a:t>Traffic Engineering</a:t>
            </a:r>
          </a:p>
          <a:p>
            <a:pPr lvl="1">
              <a:lnSpc>
                <a:spcPct val="80000"/>
              </a:lnSpc>
            </a:pPr>
            <a:r>
              <a:rPr lang="en-US" sz="2400" dirty="0"/>
              <a:t>Fast Re-Route</a:t>
            </a:r>
          </a:p>
          <a:p>
            <a:pPr lvl="1">
              <a:lnSpc>
                <a:spcPct val="80000"/>
              </a:lnSpc>
            </a:pPr>
            <a:r>
              <a:rPr lang="en-US" sz="2400" dirty="0" err="1"/>
              <a:t>QoS</a:t>
            </a:r>
            <a:r>
              <a:rPr lang="en-US" sz="2400" dirty="0"/>
              <a:t> support</a:t>
            </a:r>
          </a:p>
          <a:p>
            <a:pPr>
              <a:lnSpc>
                <a:spcPct val="80000"/>
              </a:lnSpc>
            </a:pPr>
            <a:r>
              <a:rPr lang="en-US" sz="2400" b="1" dirty="0"/>
              <a:t>Different from IP routing</a:t>
            </a:r>
          </a:p>
          <a:p>
            <a:pPr lvl="1">
              <a:lnSpc>
                <a:spcPct val="80000"/>
              </a:lnSpc>
            </a:pPr>
            <a:r>
              <a:rPr lang="en-US" sz="2400" dirty="0"/>
              <a:t>CBR is source based whereas IP routing is distributed</a:t>
            </a:r>
          </a:p>
          <a:p>
            <a:pPr lvl="1">
              <a:lnSpc>
                <a:spcPct val="80000"/>
              </a:lnSpc>
            </a:pPr>
            <a:r>
              <a:rPr lang="en-US" sz="2400" dirty="0"/>
              <a:t>CBR needs explicit routing</a:t>
            </a:r>
          </a:p>
          <a:p>
            <a:pPr lvl="1">
              <a:lnSpc>
                <a:spcPct val="80000"/>
              </a:lnSpc>
            </a:pPr>
            <a:r>
              <a:rPr lang="en-US" sz="2400" dirty="0"/>
              <a:t>Support for distribution of link attributes</a:t>
            </a:r>
          </a:p>
          <a:p>
            <a:endParaRPr lang="en-US" dirty="0"/>
          </a:p>
        </p:txBody>
      </p:sp>
    </p:spTree>
    <p:extLst>
      <p:ext uri="{BB962C8B-B14F-4D97-AF65-F5344CB8AC3E}">
        <p14:creationId xmlns:p14="http://schemas.microsoft.com/office/powerpoint/2010/main" val="3118051035"/>
      </p:ext>
    </p:extLst>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CBR Components</a:t>
            </a:r>
          </a:p>
        </p:txBody>
      </p:sp>
      <p:sp>
        <p:nvSpPr>
          <p:cNvPr id="3" name="Content Placeholder 2"/>
          <p:cNvSpPr>
            <a:spLocks noGrp="1"/>
          </p:cNvSpPr>
          <p:nvPr>
            <p:ph idx="1"/>
          </p:nvPr>
        </p:nvSpPr>
        <p:spPr>
          <a:xfrm>
            <a:off x="762000" y="1596413"/>
            <a:ext cx="8077200" cy="2264635"/>
          </a:xfrm>
        </p:spPr>
        <p:txBody>
          <a:bodyPr/>
          <a:lstStyle/>
          <a:p>
            <a:pPr>
              <a:lnSpc>
                <a:spcPct val="90000"/>
              </a:lnSpc>
            </a:pPr>
            <a:r>
              <a:rPr lang="en-US" sz="2400" dirty="0"/>
              <a:t>Mechanism for source based path computing</a:t>
            </a:r>
          </a:p>
          <a:p>
            <a:pPr>
              <a:lnSpc>
                <a:spcPct val="90000"/>
              </a:lnSpc>
            </a:pPr>
            <a:r>
              <a:rPr lang="en-US" sz="2400" dirty="0"/>
              <a:t>Mechanism to collect necessary information</a:t>
            </a:r>
          </a:p>
          <a:p>
            <a:pPr lvl="1">
              <a:lnSpc>
                <a:spcPct val="90000"/>
              </a:lnSpc>
            </a:pPr>
            <a:r>
              <a:rPr lang="en-US" sz="2000" dirty="0"/>
              <a:t>Constraints (local), attributes, topology</a:t>
            </a:r>
          </a:p>
          <a:p>
            <a:pPr>
              <a:lnSpc>
                <a:spcPct val="90000"/>
              </a:lnSpc>
            </a:pPr>
            <a:r>
              <a:rPr lang="en-US" sz="2400" dirty="0"/>
              <a:t>Support forwarding along the computed paths</a:t>
            </a:r>
          </a:p>
          <a:p>
            <a:pPr>
              <a:lnSpc>
                <a:spcPct val="90000"/>
              </a:lnSpc>
            </a:pPr>
            <a:r>
              <a:rPr lang="en-US" sz="2400" dirty="0"/>
              <a:t>Notification of residual resources after allocation</a:t>
            </a:r>
          </a:p>
          <a:p>
            <a:endParaRPr lang="en-US" dirty="0"/>
          </a:p>
        </p:txBody>
      </p:sp>
    </p:spTree>
    <p:extLst>
      <p:ext uri="{BB962C8B-B14F-4D97-AF65-F5344CB8AC3E}">
        <p14:creationId xmlns:p14="http://schemas.microsoft.com/office/powerpoint/2010/main" val="700526166"/>
      </p:ext>
    </p:extLst>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 Computation</a:t>
            </a:r>
          </a:p>
        </p:txBody>
      </p:sp>
      <p:sp>
        <p:nvSpPr>
          <p:cNvPr id="3" name="Content Placeholder 2"/>
          <p:cNvSpPr>
            <a:spLocks noGrp="1"/>
          </p:cNvSpPr>
          <p:nvPr>
            <p:ph idx="1"/>
          </p:nvPr>
        </p:nvSpPr>
        <p:spPr>
          <a:xfrm>
            <a:off x="762000" y="1596413"/>
            <a:ext cx="8077200" cy="4856923"/>
          </a:xfrm>
        </p:spPr>
        <p:txBody>
          <a:bodyPr>
            <a:normAutofit/>
          </a:bodyPr>
          <a:lstStyle/>
          <a:p>
            <a:r>
              <a:rPr lang="en-US" dirty="0"/>
              <a:t>To determine one or several shortest paths, but with the condition that the resulting paths satisfy all specified path computation constraints </a:t>
            </a:r>
          </a:p>
          <a:p>
            <a:r>
              <a:rPr lang="en-US" dirty="0"/>
              <a:t>The objective is to determine paths that consume the minimum network resources and are ‘‘good’’ enough for a particular service</a:t>
            </a:r>
          </a:p>
        </p:txBody>
      </p:sp>
    </p:spTree>
    <p:extLst>
      <p:ext uri="{BB962C8B-B14F-4D97-AF65-F5344CB8AC3E}">
        <p14:creationId xmlns:p14="http://schemas.microsoft.com/office/powerpoint/2010/main" val="2085921573"/>
      </p:ext>
    </p:extLst>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CBR Path Computation Constrains</a:t>
            </a:r>
          </a:p>
        </p:txBody>
      </p:sp>
      <p:sp>
        <p:nvSpPr>
          <p:cNvPr id="3" name="Content Placeholder 2"/>
          <p:cNvSpPr>
            <a:spLocks noGrp="1"/>
          </p:cNvSpPr>
          <p:nvPr>
            <p:ph idx="1"/>
          </p:nvPr>
        </p:nvSpPr>
        <p:spPr>
          <a:xfrm>
            <a:off x="762000" y="1596413"/>
            <a:ext cx="8077200" cy="5000939"/>
          </a:xfrm>
        </p:spPr>
        <p:txBody>
          <a:bodyPr>
            <a:normAutofit fontScale="92500" lnSpcReduction="10000"/>
          </a:bodyPr>
          <a:lstStyle/>
          <a:p>
            <a:r>
              <a:rPr lang="en-US" b="1" dirty="0"/>
              <a:t>Exclusions: </a:t>
            </a:r>
            <a:r>
              <a:rPr lang="en-US" dirty="0"/>
              <a:t>Do not consider certain links and/or nodes during the path selection.</a:t>
            </a:r>
          </a:p>
          <a:p>
            <a:r>
              <a:rPr lang="en-US" b="1" dirty="0"/>
              <a:t>Inclusions:</a:t>
            </a:r>
            <a:r>
              <a:rPr lang="en-US" dirty="0"/>
              <a:t> Make sure that specified links and/or links of specified nodes appear in the selected path(s) in the specified order.</a:t>
            </a:r>
          </a:p>
          <a:p>
            <a:r>
              <a:rPr lang="en-US" b="1" dirty="0"/>
              <a:t>Link-type constraints: </a:t>
            </a:r>
            <a:r>
              <a:rPr lang="en-US" dirty="0"/>
              <a:t>Do not consider links for which one of the link evaluating functions specified by the user returns FALSE.</a:t>
            </a:r>
          </a:p>
          <a:p>
            <a:r>
              <a:rPr lang="en-US" b="1" dirty="0"/>
              <a:t>Path-type constraints: </a:t>
            </a:r>
            <a:r>
              <a:rPr lang="en-US" dirty="0"/>
              <a:t>Disregard paths or path segments, for which one of the path-evaluating functions specified by the user returns FALSE.</a:t>
            </a:r>
          </a:p>
        </p:txBody>
      </p:sp>
    </p:spTree>
    <p:extLst>
      <p:ext uri="{BB962C8B-B14F-4D97-AF65-F5344CB8AC3E}">
        <p14:creationId xmlns:p14="http://schemas.microsoft.com/office/powerpoint/2010/main" val="2744239"/>
      </p:ext>
    </p:extLst>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of exclusions</a:t>
            </a:r>
          </a:p>
        </p:txBody>
      </p:sp>
      <p:sp>
        <p:nvSpPr>
          <p:cNvPr id="3" name="Content Placeholder 2"/>
          <p:cNvSpPr>
            <a:spLocks noGrp="1"/>
          </p:cNvSpPr>
          <p:nvPr>
            <p:ph idx="1"/>
          </p:nvPr>
        </p:nvSpPr>
        <p:spPr>
          <a:xfrm>
            <a:off x="762000" y="1384465"/>
            <a:ext cx="8077200" cy="1540480"/>
          </a:xfrm>
        </p:spPr>
        <p:txBody>
          <a:bodyPr>
            <a:normAutofit fontScale="77500" lnSpcReduction="20000"/>
          </a:bodyPr>
          <a:lstStyle/>
          <a:p>
            <a:r>
              <a:rPr lang="en-US" dirty="0"/>
              <a:t>Global exclusions can be handled by:</a:t>
            </a:r>
          </a:p>
          <a:p>
            <a:pPr lvl="1"/>
            <a:r>
              <a:rPr lang="en-US" dirty="0"/>
              <a:t>pruning out from the network graph arcs and vertices that represent links and nodes that are to be excluded, and then</a:t>
            </a:r>
          </a:p>
          <a:p>
            <a:pPr lvl="1"/>
            <a:r>
              <a:rPr lang="en-US" dirty="0"/>
              <a:t>running the appropriate diverse path computation algorithm</a:t>
            </a:r>
          </a:p>
        </p:txBody>
      </p:sp>
      <p:sp>
        <p:nvSpPr>
          <p:cNvPr id="4" name="Line 3"/>
          <p:cNvSpPr>
            <a:spLocks noChangeShapeType="1"/>
          </p:cNvSpPr>
          <p:nvPr/>
        </p:nvSpPr>
        <p:spPr bwMode="auto">
          <a:xfrm>
            <a:off x="1205706" y="3838575"/>
            <a:ext cx="3525838" cy="26066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78681" y="3533775"/>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flipH="1">
            <a:off x="1459706" y="4003675"/>
            <a:ext cx="2965450" cy="2260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6"/>
          <p:cNvSpPr>
            <a:spLocks noChangeShapeType="1"/>
          </p:cNvSpPr>
          <p:nvPr/>
        </p:nvSpPr>
        <p:spPr bwMode="auto">
          <a:xfrm>
            <a:off x="5072856" y="3838575"/>
            <a:ext cx="2895600" cy="9525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9156" y="5880100"/>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8"/>
          <p:cNvSpPr>
            <a:spLocks noChangeShapeType="1"/>
          </p:cNvSpPr>
          <p:nvPr/>
        </p:nvSpPr>
        <p:spPr bwMode="auto">
          <a:xfrm>
            <a:off x="4374356" y="6256338"/>
            <a:ext cx="20462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9"/>
          <p:cNvSpPr>
            <a:spLocks noChangeShapeType="1"/>
          </p:cNvSpPr>
          <p:nvPr/>
        </p:nvSpPr>
        <p:spPr bwMode="auto">
          <a:xfrm>
            <a:off x="6379369" y="4333875"/>
            <a:ext cx="0" cy="19177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0"/>
          <p:cNvSpPr>
            <a:spLocks noChangeShapeType="1"/>
          </p:cNvSpPr>
          <p:nvPr/>
        </p:nvSpPr>
        <p:spPr bwMode="auto">
          <a:xfrm flipV="1">
            <a:off x="1681956" y="5259388"/>
            <a:ext cx="762000" cy="5715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1"/>
          <p:cNvSpPr>
            <a:spLocks noChangeShapeType="1"/>
          </p:cNvSpPr>
          <p:nvPr/>
        </p:nvSpPr>
        <p:spPr bwMode="auto">
          <a:xfrm flipV="1">
            <a:off x="3231356" y="3940175"/>
            <a:ext cx="1028700" cy="7747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p:cNvSpPr>
            <a:spLocks noChangeShapeType="1"/>
          </p:cNvSpPr>
          <p:nvPr/>
        </p:nvSpPr>
        <p:spPr bwMode="auto">
          <a:xfrm>
            <a:off x="5385594" y="3784600"/>
            <a:ext cx="546100" cy="2174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p:cNvSpPr>
            <a:spLocks noChangeShapeType="1"/>
          </p:cNvSpPr>
          <p:nvPr/>
        </p:nvSpPr>
        <p:spPr bwMode="auto">
          <a:xfrm>
            <a:off x="6927056" y="4295775"/>
            <a:ext cx="774700" cy="279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4"/>
          <p:cNvSpPr>
            <a:spLocks noChangeShapeType="1"/>
          </p:cNvSpPr>
          <p:nvPr/>
        </p:nvSpPr>
        <p:spPr bwMode="auto">
          <a:xfrm rot="1293734">
            <a:off x="3229769" y="5732463"/>
            <a:ext cx="1068387" cy="29845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5"/>
          <p:cNvSpPr>
            <a:spLocks noChangeShapeType="1"/>
          </p:cNvSpPr>
          <p:nvPr/>
        </p:nvSpPr>
        <p:spPr bwMode="auto">
          <a:xfrm>
            <a:off x="5190331" y="6394450"/>
            <a:ext cx="787400" cy="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p:cNvSpPr txBox="1">
            <a:spLocks noChangeArrowheads="1"/>
          </p:cNvSpPr>
          <p:nvPr/>
        </p:nvSpPr>
        <p:spPr bwMode="auto">
          <a:xfrm>
            <a:off x="1100931" y="3248025"/>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lang="en-US" sz="1800" b="1">
                <a:latin typeface="Arial" charset="0"/>
              </a:rPr>
              <a:t>R8</a:t>
            </a:r>
          </a:p>
        </p:txBody>
      </p:sp>
      <p:sp>
        <p:nvSpPr>
          <p:cNvPr id="18" name="Text Box 17"/>
          <p:cNvSpPr txBox="1">
            <a:spLocks noChangeArrowheads="1"/>
          </p:cNvSpPr>
          <p:nvPr/>
        </p:nvSpPr>
        <p:spPr bwMode="auto">
          <a:xfrm>
            <a:off x="1081881" y="5572125"/>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R1</a:t>
            </a:r>
          </a:p>
        </p:txBody>
      </p:sp>
      <p:sp>
        <p:nvSpPr>
          <p:cNvPr id="19" name="Text Box 18"/>
          <p:cNvSpPr txBox="1">
            <a:spLocks noChangeArrowheads="1"/>
          </p:cNvSpPr>
          <p:nvPr/>
        </p:nvSpPr>
        <p:spPr bwMode="auto">
          <a:xfrm>
            <a:off x="7877969" y="4143375"/>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R5</a:t>
            </a:r>
          </a:p>
        </p:txBody>
      </p:sp>
      <p:sp>
        <p:nvSpPr>
          <p:cNvPr id="20" name="Line 19"/>
          <p:cNvSpPr>
            <a:spLocks noChangeShapeType="1"/>
          </p:cNvSpPr>
          <p:nvPr/>
        </p:nvSpPr>
        <p:spPr bwMode="auto">
          <a:xfrm>
            <a:off x="1821656" y="4070350"/>
            <a:ext cx="736600" cy="5461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1" name="Picture 20"/>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29681" y="4892675"/>
            <a:ext cx="906463" cy="5334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1"/>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83881" y="3660775"/>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920581" y="3965575"/>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47781" y="4537075"/>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22181" y="5972175"/>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44181" y="6010275"/>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Line 26"/>
          <p:cNvSpPr>
            <a:spLocks noChangeShapeType="1"/>
          </p:cNvSpPr>
          <p:nvPr/>
        </p:nvSpPr>
        <p:spPr bwMode="auto">
          <a:xfrm flipV="1">
            <a:off x="6512719" y="4756150"/>
            <a:ext cx="0" cy="96520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27"/>
          <p:cNvSpPr txBox="1">
            <a:spLocks noChangeArrowheads="1"/>
          </p:cNvSpPr>
          <p:nvPr/>
        </p:nvSpPr>
        <p:spPr bwMode="auto">
          <a:xfrm>
            <a:off x="2721769" y="4556125"/>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R2</a:t>
            </a:r>
          </a:p>
        </p:txBody>
      </p:sp>
      <p:sp>
        <p:nvSpPr>
          <p:cNvPr id="29" name="Text Box 28"/>
          <p:cNvSpPr txBox="1">
            <a:spLocks noChangeArrowheads="1"/>
          </p:cNvSpPr>
          <p:nvPr/>
        </p:nvSpPr>
        <p:spPr bwMode="auto">
          <a:xfrm>
            <a:off x="4607719" y="3343275"/>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R3</a:t>
            </a:r>
          </a:p>
        </p:txBody>
      </p:sp>
      <p:sp>
        <p:nvSpPr>
          <p:cNvPr id="30" name="Text Box 29"/>
          <p:cNvSpPr txBox="1">
            <a:spLocks noChangeArrowheads="1"/>
          </p:cNvSpPr>
          <p:nvPr/>
        </p:nvSpPr>
        <p:spPr bwMode="auto">
          <a:xfrm>
            <a:off x="6219031" y="3575050"/>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R4</a:t>
            </a:r>
          </a:p>
        </p:txBody>
      </p:sp>
      <p:sp>
        <p:nvSpPr>
          <p:cNvPr id="31" name="Text Box 30"/>
          <p:cNvSpPr txBox="1">
            <a:spLocks noChangeArrowheads="1"/>
          </p:cNvSpPr>
          <p:nvPr/>
        </p:nvSpPr>
        <p:spPr bwMode="auto">
          <a:xfrm>
            <a:off x="6542881" y="5653088"/>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R7</a:t>
            </a:r>
          </a:p>
        </p:txBody>
      </p:sp>
      <p:sp>
        <p:nvSpPr>
          <p:cNvPr id="32" name="Text Box 31"/>
          <p:cNvSpPr txBox="1">
            <a:spLocks noChangeArrowheads="1"/>
          </p:cNvSpPr>
          <p:nvPr/>
        </p:nvSpPr>
        <p:spPr bwMode="auto">
          <a:xfrm>
            <a:off x="4553744" y="5653088"/>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R6</a:t>
            </a:r>
          </a:p>
        </p:txBody>
      </p:sp>
      <p:sp>
        <p:nvSpPr>
          <p:cNvPr id="33" name="Text Box 32"/>
          <p:cNvSpPr txBox="1">
            <a:spLocks noChangeArrowheads="1"/>
          </p:cNvSpPr>
          <p:nvPr/>
        </p:nvSpPr>
        <p:spPr bwMode="auto">
          <a:xfrm>
            <a:off x="6584156" y="5006975"/>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4" name="Text Box 33"/>
          <p:cNvSpPr txBox="1">
            <a:spLocks noChangeArrowheads="1"/>
          </p:cNvSpPr>
          <p:nvPr/>
        </p:nvSpPr>
        <p:spPr bwMode="auto">
          <a:xfrm>
            <a:off x="5288756" y="6454775"/>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5" name="Text Box 34"/>
          <p:cNvSpPr txBox="1">
            <a:spLocks noChangeArrowheads="1"/>
          </p:cNvSpPr>
          <p:nvPr/>
        </p:nvSpPr>
        <p:spPr bwMode="auto">
          <a:xfrm>
            <a:off x="3155156" y="5845175"/>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6" name="Text Box 35"/>
          <p:cNvSpPr txBox="1">
            <a:spLocks noChangeArrowheads="1"/>
          </p:cNvSpPr>
          <p:nvPr/>
        </p:nvSpPr>
        <p:spPr bwMode="auto">
          <a:xfrm>
            <a:off x="5517356" y="3482975"/>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7" name="Text Box 36"/>
          <p:cNvSpPr txBox="1">
            <a:spLocks noChangeArrowheads="1"/>
          </p:cNvSpPr>
          <p:nvPr/>
        </p:nvSpPr>
        <p:spPr bwMode="auto">
          <a:xfrm>
            <a:off x="3231356" y="4016375"/>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8" name="Line 37"/>
          <p:cNvSpPr>
            <a:spLocks noChangeShapeType="1"/>
          </p:cNvSpPr>
          <p:nvPr/>
        </p:nvSpPr>
        <p:spPr bwMode="auto">
          <a:xfrm rot="1293734" flipV="1">
            <a:off x="2185194" y="6515100"/>
            <a:ext cx="336550" cy="119063"/>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p:cNvSpPr txBox="1">
            <a:spLocks noChangeArrowheads="1"/>
          </p:cNvSpPr>
          <p:nvPr/>
        </p:nvSpPr>
        <p:spPr bwMode="auto">
          <a:xfrm>
            <a:off x="2621756" y="6454775"/>
            <a:ext cx="1600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Under utilized</a:t>
            </a:r>
          </a:p>
        </p:txBody>
      </p:sp>
    </p:spTree>
    <p:extLst>
      <p:ext uri="{BB962C8B-B14F-4D97-AF65-F5344CB8AC3E}">
        <p14:creationId xmlns:p14="http://schemas.microsoft.com/office/powerpoint/2010/main" val="3899882940"/>
      </p:ext>
    </p:extLst>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of inclusions</a:t>
            </a:r>
          </a:p>
        </p:txBody>
      </p:sp>
      <p:sp>
        <p:nvSpPr>
          <p:cNvPr id="3" name="Content Placeholder 2"/>
          <p:cNvSpPr>
            <a:spLocks noGrp="1"/>
          </p:cNvSpPr>
          <p:nvPr>
            <p:ph idx="1"/>
          </p:nvPr>
        </p:nvSpPr>
        <p:spPr>
          <a:xfrm>
            <a:off x="762000" y="1124744"/>
            <a:ext cx="8077200" cy="2057784"/>
          </a:xfrm>
        </p:spPr>
        <p:txBody>
          <a:bodyPr>
            <a:normAutofit fontScale="70000" lnSpcReduction="20000"/>
          </a:bodyPr>
          <a:lstStyle/>
          <a:p>
            <a:r>
              <a:rPr lang="en-US" dirty="0"/>
              <a:t>can be formulated as a request to compute one or several edge- or best-disjoint paths, each of them crossing the specified ordered list of nodes</a:t>
            </a:r>
          </a:p>
          <a:p>
            <a:pPr lvl="1"/>
            <a:r>
              <a:rPr lang="en-US" dirty="0"/>
              <a:t>from the source to the first inclusion</a:t>
            </a:r>
          </a:p>
          <a:p>
            <a:pPr lvl="1"/>
            <a:r>
              <a:rPr lang="en-US" dirty="0"/>
              <a:t>from the first inclusion to the second inclusion, and so on </a:t>
            </a:r>
          </a:p>
          <a:p>
            <a:pPr lvl="1"/>
            <a:r>
              <a:rPr lang="en-US" dirty="0"/>
              <a:t>until the shortest path from the last inclusion to the destination</a:t>
            </a:r>
          </a:p>
        </p:txBody>
      </p:sp>
      <p:sp>
        <p:nvSpPr>
          <p:cNvPr id="4" name="Line 3"/>
          <p:cNvSpPr>
            <a:spLocks noChangeShapeType="1"/>
          </p:cNvSpPr>
          <p:nvPr/>
        </p:nvSpPr>
        <p:spPr bwMode="auto">
          <a:xfrm>
            <a:off x="1074926" y="3950878"/>
            <a:ext cx="3525838" cy="26066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7901" y="36460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flipH="1">
            <a:off x="1328926" y="4115978"/>
            <a:ext cx="2965450" cy="2260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6"/>
          <p:cNvSpPr>
            <a:spLocks noChangeShapeType="1"/>
          </p:cNvSpPr>
          <p:nvPr/>
        </p:nvSpPr>
        <p:spPr bwMode="auto">
          <a:xfrm>
            <a:off x="4942076" y="3950878"/>
            <a:ext cx="2895600" cy="9525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8376" y="5992403"/>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8"/>
          <p:cNvSpPr>
            <a:spLocks noChangeShapeType="1"/>
          </p:cNvSpPr>
          <p:nvPr/>
        </p:nvSpPr>
        <p:spPr bwMode="auto">
          <a:xfrm>
            <a:off x="4243576" y="6368641"/>
            <a:ext cx="20462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9"/>
          <p:cNvSpPr>
            <a:spLocks noChangeShapeType="1"/>
          </p:cNvSpPr>
          <p:nvPr/>
        </p:nvSpPr>
        <p:spPr bwMode="auto">
          <a:xfrm>
            <a:off x="6248589" y="4446178"/>
            <a:ext cx="0" cy="19177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0"/>
          <p:cNvSpPr>
            <a:spLocks noChangeShapeType="1"/>
          </p:cNvSpPr>
          <p:nvPr/>
        </p:nvSpPr>
        <p:spPr bwMode="auto">
          <a:xfrm flipV="1">
            <a:off x="1551176" y="5371691"/>
            <a:ext cx="762000" cy="5715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1"/>
          <p:cNvSpPr>
            <a:spLocks noChangeShapeType="1"/>
          </p:cNvSpPr>
          <p:nvPr/>
        </p:nvSpPr>
        <p:spPr bwMode="auto">
          <a:xfrm flipV="1">
            <a:off x="3100576" y="4052478"/>
            <a:ext cx="1028700" cy="7747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p:cNvSpPr>
            <a:spLocks noChangeShapeType="1"/>
          </p:cNvSpPr>
          <p:nvPr/>
        </p:nvSpPr>
        <p:spPr bwMode="auto">
          <a:xfrm>
            <a:off x="5254814" y="3896903"/>
            <a:ext cx="546100" cy="2174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p:cNvSpPr>
            <a:spLocks noChangeShapeType="1"/>
          </p:cNvSpPr>
          <p:nvPr/>
        </p:nvSpPr>
        <p:spPr bwMode="auto">
          <a:xfrm>
            <a:off x="6796276" y="4408078"/>
            <a:ext cx="774700" cy="279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4"/>
          <p:cNvSpPr>
            <a:spLocks noChangeShapeType="1"/>
          </p:cNvSpPr>
          <p:nvPr/>
        </p:nvSpPr>
        <p:spPr bwMode="auto">
          <a:xfrm rot="1293734">
            <a:off x="3098989" y="5844766"/>
            <a:ext cx="1068387" cy="29845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5"/>
          <p:cNvSpPr>
            <a:spLocks noChangeShapeType="1"/>
          </p:cNvSpPr>
          <p:nvPr/>
        </p:nvSpPr>
        <p:spPr bwMode="auto">
          <a:xfrm>
            <a:off x="5059551" y="6506753"/>
            <a:ext cx="787400" cy="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p:cNvSpPr txBox="1">
            <a:spLocks noChangeArrowheads="1"/>
          </p:cNvSpPr>
          <p:nvPr/>
        </p:nvSpPr>
        <p:spPr bwMode="auto">
          <a:xfrm>
            <a:off x="970151" y="33603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lang="en-US" sz="1800" b="1">
                <a:latin typeface="Arial" charset="0"/>
              </a:rPr>
              <a:t>R8</a:t>
            </a:r>
          </a:p>
        </p:txBody>
      </p:sp>
      <p:sp>
        <p:nvSpPr>
          <p:cNvPr id="18" name="Text Box 17"/>
          <p:cNvSpPr txBox="1">
            <a:spLocks noChangeArrowheads="1"/>
          </p:cNvSpPr>
          <p:nvPr/>
        </p:nvSpPr>
        <p:spPr bwMode="auto">
          <a:xfrm>
            <a:off x="951101" y="5684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R1</a:t>
            </a:r>
          </a:p>
        </p:txBody>
      </p:sp>
      <p:sp>
        <p:nvSpPr>
          <p:cNvPr id="19" name="Text Box 18"/>
          <p:cNvSpPr txBox="1">
            <a:spLocks noChangeArrowheads="1"/>
          </p:cNvSpPr>
          <p:nvPr/>
        </p:nvSpPr>
        <p:spPr bwMode="auto">
          <a:xfrm>
            <a:off x="7747189" y="42556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R5</a:t>
            </a:r>
          </a:p>
        </p:txBody>
      </p:sp>
      <p:sp>
        <p:nvSpPr>
          <p:cNvPr id="20" name="Line 19"/>
          <p:cNvSpPr>
            <a:spLocks noChangeShapeType="1"/>
          </p:cNvSpPr>
          <p:nvPr/>
        </p:nvSpPr>
        <p:spPr bwMode="auto">
          <a:xfrm>
            <a:off x="1690876" y="4182653"/>
            <a:ext cx="736600" cy="5461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1" name="Picture 20"/>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98901" y="5004978"/>
            <a:ext cx="906463" cy="533400"/>
          </a:xfrm>
          <a:prstGeom prst="rect">
            <a:avLst/>
          </a:prstGeom>
          <a:solidFill>
            <a:srgbClr val="FF0000"/>
          </a:solidFill>
          <a:ln>
            <a:noFill/>
          </a:ln>
          <a:effectLst/>
        </p:spPr>
      </p:pic>
      <p:pic>
        <p:nvPicPr>
          <p:cNvPr id="22" name="Picture 21"/>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3101" y="37730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89801" y="40778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17001" y="46493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91401" y="6084478"/>
            <a:ext cx="906463" cy="533400"/>
          </a:xfrm>
          <a:prstGeom prst="rect">
            <a:avLst/>
          </a:prstGeom>
          <a:solidFill>
            <a:srgbClr val="FF0000"/>
          </a:solidFill>
          <a:ln>
            <a:noFill/>
          </a:ln>
          <a:effectLst/>
        </p:spPr>
      </p:pic>
      <p:pic>
        <p:nvPicPr>
          <p:cNvPr id="26" name="Picture 25"/>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13401" y="61225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Line 26"/>
          <p:cNvSpPr>
            <a:spLocks noChangeShapeType="1"/>
          </p:cNvSpPr>
          <p:nvPr/>
        </p:nvSpPr>
        <p:spPr bwMode="auto">
          <a:xfrm flipV="1">
            <a:off x="6381939" y="4868453"/>
            <a:ext cx="0" cy="96520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27"/>
          <p:cNvSpPr txBox="1">
            <a:spLocks noChangeArrowheads="1"/>
          </p:cNvSpPr>
          <p:nvPr/>
        </p:nvSpPr>
        <p:spPr bwMode="auto">
          <a:xfrm>
            <a:off x="2590989" y="4668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R2</a:t>
            </a:r>
          </a:p>
        </p:txBody>
      </p:sp>
      <p:sp>
        <p:nvSpPr>
          <p:cNvPr id="29" name="Text Box 28"/>
          <p:cNvSpPr txBox="1">
            <a:spLocks noChangeArrowheads="1"/>
          </p:cNvSpPr>
          <p:nvPr/>
        </p:nvSpPr>
        <p:spPr bwMode="auto">
          <a:xfrm>
            <a:off x="4476939" y="34555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R3</a:t>
            </a:r>
          </a:p>
        </p:txBody>
      </p:sp>
      <p:sp>
        <p:nvSpPr>
          <p:cNvPr id="30" name="Text Box 29"/>
          <p:cNvSpPr txBox="1">
            <a:spLocks noChangeArrowheads="1"/>
          </p:cNvSpPr>
          <p:nvPr/>
        </p:nvSpPr>
        <p:spPr bwMode="auto">
          <a:xfrm>
            <a:off x="6088251" y="3687353"/>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R4</a:t>
            </a:r>
          </a:p>
        </p:txBody>
      </p:sp>
      <p:sp>
        <p:nvSpPr>
          <p:cNvPr id="31" name="Text Box 30"/>
          <p:cNvSpPr txBox="1">
            <a:spLocks noChangeArrowheads="1"/>
          </p:cNvSpPr>
          <p:nvPr/>
        </p:nvSpPr>
        <p:spPr bwMode="auto">
          <a:xfrm>
            <a:off x="6412101"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R7</a:t>
            </a:r>
          </a:p>
        </p:txBody>
      </p:sp>
      <p:sp>
        <p:nvSpPr>
          <p:cNvPr id="32" name="Text Box 31"/>
          <p:cNvSpPr txBox="1">
            <a:spLocks noChangeArrowheads="1"/>
          </p:cNvSpPr>
          <p:nvPr/>
        </p:nvSpPr>
        <p:spPr bwMode="auto">
          <a:xfrm>
            <a:off x="4422964"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R6</a:t>
            </a:r>
          </a:p>
        </p:txBody>
      </p:sp>
      <p:sp>
        <p:nvSpPr>
          <p:cNvPr id="33" name="Text Box 32"/>
          <p:cNvSpPr txBox="1">
            <a:spLocks noChangeArrowheads="1"/>
          </p:cNvSpPr>
          <p:nvPr/>
        </p:nvSpPr>
        <p:spPr bwMode="auto">
          <a:xfrm>
            <a:off x="6453376" y="5119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4" name="Text Box 33"/>
          <p:cNvSpPr txBox="1">
            <a:spLocks noChangeArrowheads="1"/>
          </p:cNvSpPr>
          <p:nvPr/>
        </p:nvSpPr>
        <p:spPr bwMode="auto">
          <a:xfrm>
            <a:off x="5157976" y="65670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5" name="Text Box 34"/>
          <p:cNvSpPr txBox="1">
            <a:spLocks noChangeArrowheads="1"/>
          </p:cNvSpPr>
          <p:nvPr/>
        </p:nvSpPr>
        <p:spPr bwMode="auto">
          <a:xfrm>
            <a:off x="3024376" y="59574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6" name="Text Box 35"/>
          <p:cNvSpPr txBox="1">
            <a:spLocks noChangeArrowheads="1"/>
          </p:cNvSpPr>
          <p:nvPr/>
        </p:nvSpPr>
        <p:spPr bwMode="auto">
          <a:xfrm>
            <a:off x="5386576" y="3595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7" name="Text Box 36"/>
          <p:cNvSpPr txBox="1">
            <a:spLocks noChangeArrowheads="1"/>
          </p:cNvSpPr>
          <p:nvPr/>
        </p:nvSpPr>
        <p:spPr bwMode="auto">
          <a:xfrm>
            <a:off x="3100576" y="41286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8" name="Line 37"/>
          <p:cNvSpPr>
            <a:spLocks noChangeShapeType="1"/>
          </p:cNvSpPr>
          <p:nvPr/>
        </p:nvSpPr>
        <p:spPr bwMode="auto">
          <a:xfrm rot="1293734" flipV="1">
            <a:off x="2054414" y="6627403"/>
            <a:ext cx="336550" cy="119063"/>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p:cNvSpPr txBox="1">
            <a:spLocks noChangeArrowheads="1"/>
          </p:cNvSpPr>
          <p:nvPr/>
        </p:nvSpPr>
        <p:spPr bwMode="auto">
          <a:xfrm>
            <a:off x="2490976" y="6567078"/>
            <a:ext cx="1600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Under utilized</a:t>
            </a:r>
          </a:p>
        </p:txBody>
      </p:sp>
    </p:spTree>
    <p:extLst>
      <p:ext uri="{BB962C8B-B14F-4D97-AF65-F5344CB8AC3E}">
        <p14:creationId xmlns:p14="http://schemas.microsoft.com/office/powerpoint/2010/main" val="2520584302"/>
      </p:ext>
    </p:extLst>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of Link Type Constrains</a:t>
            </a:r>
          </a:p>
        </p:txBody>
      </p:sp>
      <p:sp>
        <p:nvSpPr>
          <p:cNvPr id="3" name="Content Placeholder 2"/>
          <p:cNvSpPr>
            <a:spLocks noGrp="1"/>
          </p:cNvSpPr>
          <p:nvPr>
            <p:ph idx="1"/>
          </p:nvPr>
        </p:nvSpPr>
        <p:spPr>
          <a:xfrm>
            <a:off x="762000" y="1124744"/>
            <a:ext cx="8077200" cy="2057784"/>
          </a:xfrm>
        </p:spPr>
        <p:txBody>
          <a:bodyPr>
            <a:normAutofit fontScale="62500" lnSpcReduction="20000"/>
          </a:bodyPr>
          <a:lstStyle/>
          <a:p>
            <a:r>
              <a:rPr lang="en-US" dirty="0"/>
              <a:t>Augmenting a request with a set of link evaluation functions, and use this to compute a single path, or two or more edge-, vertex-, or best-disjoint paths</a:t>
            </a:r>
          </a:p>
          <a:p>
            <a:r>
              <a:rPr lang="en-US" dirty="0"/>
              <a:t>Each such evaluation function takes one or more attributes of a link as input, and returns:</a:t>
            </a:r>
          </a:p>
          <a:p>
            <a:pPr lvl="1"/>
            <a:r>
              <a:rPr lang="en-US" dirty="0"/>
              <a:t>TRUE if the link is a good candidate for one of the paths </a:t>
            </a:r>
          </a:p>
          <a:p>
            <a:pPr lvl="1"/>
            <a:r>
              <a:rPr lang="en-US" dirty="0"/>
              <a:t>FALSE otherwise</a:t>
            </a:r>
          </a:p>
          <a:p>
            <a:endParaRPr lang="en-US" dirty="0"/>
          </a:p>
        </p:txBody>
      </p:sp>
      <p:sp>
        <p:nvSpPr>
          <p:cNvPr id="4" name="Line 3"/>
          <p:cNvSpPr>
            <a:spLocks noChangeShapeType="1"/>
          </p:cNvSpPr>
          <p:nvPr/>
        </p:nvSpPr>
        <p:spPr bwMode="auto">
          <a:xfrm>
            <a:off x="1074926" y="3950878"/>
            <a:ext cx="3525838" cy="26066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7901" y="36460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flipH="1">
            <a:off x="1328926" y="4115978"/>
            <a:ext cx="2965450" cy="2260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6"/>
          <p:cNvSpPr>
            <a:spLocks noChangeShapeType="1"/>
          </p:cNvSpPr>
          <p:nvPr/>
        </p:nvSpPr>
        <p:spPr bwMode="auto">
          <a:xfrm>
            <a:off x="4942076" y="3950878"/>
            <a:ext cx="2895600" cy="9525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8376" y="5992403"/>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8"/>
          <p:cNvSpPr>
            <a:spLocks noChangeShapeType="1"/>
          </p:cNvSpPr>
          <p:nvPr/>
        </p:nvSpPr>
        <p:spPr bwMode="auto">
          <a:xfrm>
            <a:off x="4243576" y="6368641"/>
            <a:ext cx="20462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9"/>
          <p:cNvSpPr>
            <a:spLocks noChangeShapeType="1"/>
          </p:cNvSpPr>
          <p:nvPr/>
        </p:nvSpPr>
        <p:spPr bwMode="auto">
          <a:xfrm>
            <a:off x="6248589" y="4446178"/>
            <a:ext cx="0" cy="19177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0"/>
          <p:cNvSpPr>
            <a:spLocks noChangeShapeType="1"/>
          </p:cNvSpPr>
          <p:nvPr/>
        </p:nvSpPr>
        <p:spPr bwMode="auto">
          <a:xfrm flipV="1">
            <a:off x="1551176" y="5371691"/>
            <a:ext cx="762000" cy="5715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1"/>
          <p:cNvSpPr>
            <a:spLocks noChangeShapeType="1"/>
          </p:cNvSpPr>
          <p:nvPr/>
        </p:nvSpPr>
        <p:spPr bwMode="auto">
          <a:xfrm flipV="1">
            <a:off x="3100576" y="4052478"/>
            <a:ext cx="1028700" cy="7747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p:cNvSpPr>
            <a:spLocks noChangeShapeType="1"/>
          </p:cNvSpPr>
          <p:nvPr/>
        </p:nvSpPr>
        <p:spPr bwMode="auto">
          <a:xfrm>
            <a:off x="5254814" y="3896903"/>
            <a:ext cx="546100" cy="2174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p:cNvSpPr>
            <a:spLocks noChangeShapeType="1"/>
          </p:cNvSpPr>
          <p:nvPr/>
        </p:nvSpPr>
        <p:spPr bwMode="auto">
          <a:xfrm>
            <a:off x="6796276" y="4408078"/>
            <a:ext cx="774700" cy="279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4"/>
          <p:cNvSpPr>
            <a:spLocks noChangeShapeType="1"/>
          </p:cNvSpPr>
          <p:nvPr/>
        </p:nvSpPr>
        <p:spPr bwMode="auto">
          <a:xfrm rot="1293734">
            <a:off x="3098989" y="5844766"/>
            <a:ext cx="1068387" cy="29845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5"/>
          <p:cNvSpPr>
            <a:spLocks noChangeShapeType="1"/>
          </p:cNvSpPr>
          <p:nvPr/>
        </p:nvSpPr>
        <p:spPr bwMode="auto">
          <a:xfrm>
            <a:off x="5059551" y="6506753"/>
            <a:ext cx="787400" cy="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p:cNvSpPr txBox="1">
            <a:spLocks noChangeArrowheads="1"/>
          </p:cNvSpPr>
          <p:nvPr/>
        </p:nvSpPr>
        <p:spPr bwMode="auto">
          <a:xfrm>
            <a:off x="970151" y="33603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lang="en-US" sz="1800" b="1">
                <a:latin typeface="Arial" charset="0"/>
              </a:rPr>
              <a:t>R8</a:t>
            </a:r>
          </a:p>
        </p:txBody>
      </p:sp>
      <p:sp>
        <p:nvSpPr>
          <p:cNvPr id="18" name="Text Box 17"/>
          <p:cNvSpPr txBox="1">
            <a:spLocks noChangeArrowheads="1"/>
          </p:cNvSpPr>
          <p:nvPr/>
        </p:nvSpPr>
        <p:spPr bwMode="auto">
          <a:xfrm>
            <a:off x="951101" y="5684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R1</a:t>
            </a:r>
          </a:p>
        </p:txBody>
      </p:sp>
      <p:sp>
        <p:nvSpPr>
          <p:cNvPr id="19" name="Text Box 18"/>
          <p:cNvSpPr txBox="1">
            <a:spLocks noChangeArrowheads="1"/>
          </p:cNvSpPr>
          <p:nvPr/>
        </p:nvSpPr>
        <p:spPr bwMode="auto">
          <a:xfrm>
            <a:off x="7747189" y="42556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R5</a:t>
            </a:r>
          </a:p>
        </p:txBody>
      </p:sp>
      <p:sp>
        <p:nvSpPr>
          <p:cNvPr id="20" name="Line 19"/>
          <p:cNvSpPr>
            <a:spLocks noChangeShapeType="1"/>
          </p:cNvSpPr>
          <p:nvPr/>
        </p:nvSpPr>
        <p:spPr bwMode="auto">
          <a:xfrm>
            <a:off x="1690876" y="4182653"/>
            <a:ext cx="736600" cy="5461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1" name="Picture 20"/>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98901" y="5004978"/>
            <a:ext cx="906463" cy="533400"/>
          </a:xfrm>
          <a:prstGeom prst="rect">
            <a:avLst/>
          </a:prstGeom>
          <a:solidFill>
            <a:srgbClr val="FF0000"/>
          </a:solidFill>
          <a:ln>
            <a:noFill/>
          </a:ln>
          <a:effectLst/>
        </p:spPr>
      </p:pic>
      <p:pic>
        <p:nvPicPr>
          <p:cNvPr id="22" name="Picture 21"/>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3101" y="37730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89801" y="40778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517001" y="46493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91401" y="6084478"/>
            <a:ext cx="906463" cy="533400"/>
          </a:xfrm>
          <a:prstGeom prst="rect">
            <a:avLst/>
          </a:prstGeom>
          <a:solidFill>
            <a:srgbClr val="FF0000"/>
          </a:solidFill>
          <a:ln>
            <a:noFill/>
          </a:ln>
          <a:effectLst/>
        </p:spPr>
      </p:pic>
      <p:pic>
        <p:nvPicPr>
          <p:cNvPr id="26" name="Picture 25"/>
          <p:cNvPicPr>
            <a:picLocks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13401" y="61225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Line 26"/>
          <p:cNvSpPr>
            <a:spLocks noChangeShapeType="1"/>
          </p:cNvSpPr>
          <p:nvPr/>
        </p:nvSpPr>
        <p:spPr bwMode="auto">
          <a:xfrm flipV="1">
            <a:off x="6381939" y="4868453"/>
            <a:ext cx="0" cy="96520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27"/>
          <p:cNvSpPr txBox="1">
            <a:spLocks noChangeArrowheads="1"/>
          </p:cNvSpPr>
          <p:nvPr/>
        </p:nvSpPr>
        <p:spPr bwMode="auto">
          <a:xfrm>
            <a:off x="2590989" y="4668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R2</a:t>
            </a:r>
          </a:p>
        </p:txBody>
      </p:sp>
      <p:sp>
        <p:nvSpPr>
          <p:cNvPr id="29" name="Text Box 28"/>
          <p:cNvSpPr txBox="1">
            <a:spLocks noChangeArrowheads="1"/>
          </p:cNvSpPr>
          <p:nvPr/>
        </p:nvSpPr>
        <p:spPr bwMode="auto">
          <a:xfrm>
            <a:off x="4476939" y="34555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R3</a:t>
            </a:r>
          </a:p>
        </p:txBody>
      </p:sp>
      <p:sp>
        <p:nvSpPr>
          <p:cNvPr id="30" name="Text Box 29"/>
          <p:cNvSpPr txBox="1">
            <a:spLocks noChangeArrowheads="1"/>
          </p:cNvSpPr>
          <p:nvPr/>
        </p:nvSpPr>
        <p:spPr bwMode="auto">
          <a:xfrm>
            <a:off x="6088251" y="3687353"/>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R4</a:t>
            </a:r>
          </a:p>
        </p:txBody>
      </p:sp>
      <p:sp>
        <p:nvSpPr>
          <p:cNvPr id="31" name="Text Box 30"/>
          <p:cNvSpPr txBox="1">
            <a:spLocks noChangeArrowheads="1"/>
          </p:cNvSpPr>
          <p:nvPr/>
        </p:nvSpPr>
        <p:spPr bwMode="auto">
          <a:xfrm>
            <a:off x="6412101"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R7</a:t>
            </a:r>
          </a:p>
        </p:txBody>
      </p:sp>
      <p:sp>
        <p:nvSpPr>
          <p:cNvPr id="32" name="Text Box 31"/>
          <p:cNvSpPr txBox="1">
            <a:spLocks noChangeArrowheads="1"/>
          </p:cNvSpPr>
          <p:nvPr/>
        </p:nvSpPr>
        <p:spPr bwMode="auto">
          <a:xfrm>
            <a:off x="4422964"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R6</a:t>
            </a:r>
          </a:p>
        </p:txBody>
      </p:sp>
      <p:sp>
        <p:nvSpPr>
          <p:cNvPr id="33" name="Text Box 32"/>
          <p:cNvSpPr txBox="1">
            <a:spLocks noChangeArrowheads="1"/>
          </p:cNvSpPr>
          <p:nvPr/>
        </p:nvSpPr>
        <p:spPr bwMode="auto">
          <a:xfrm>
            <a:off x="6453376" y="5119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4" name="Text Box 33"/>
          <p:cNvSpPr txBox="1">
            <a:spLocks noChangeArrowheads="1"/>
          </p:cNvSpPr>
          <p:nvPr/>
        </p:nvSpPr>
        <p:spPr bwMode="auto">
          <a:xfrm>
            <a:off x="5157976" y="65670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5" name="Text Box 34"/>
          <p:cNvSpPr txBox="1">
            <a:spLocks noChangeArrowheads="1"/>
          </p:cNvSpPr>
          <p:nvPr/>
        </p:nvSpPr>
        <p:spPr bwMode="auto">
          <a:xfrm>
            <a:off x="3024376" y="59574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6" name="Text Box 35"/>
          <p:cNvSpPr txBox="1">
            <a:spLocks noChangeArrowheads="1"/>
          </p:cNvSpPr>
          <p:nvPr/>
        </p:nvSpPr>
        <p:spPr bwMode="auto">
          <a:xfrm>
            <a:off x="5386576" y="3595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7" name="Text Box 36"/>
          <p:cNvSpPr txBox="1">
            <a:spLocks noChangeArrowheads="1"/>
          </p:cNvSpPr>
          <p:nvPr/>
        </p:nvSpPr>
        <p:spPr bwMode="auto">
          <a:xfrm>
            <a:off x="3100576" y="41286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8" name="Line 37"/>
          <p:cNvSpPr>
            <a:spLocks noChangeShapeType="1"/>
          </p:cNvSpPr>
          <p:nvPr/>
        </p:nvSpPr>
        <p:spPr bwMode="auto">
          <a:xfrm rot="1293734" flipV="1">
            <a:off x="2054414" y="6627403"/>
            <a:ext cx="336550" cy="119063"/>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p:cNvSpPr txBox="1">
            <a:spLocks noChangeArrowheads="1"/>
          </p:cNvSpPr>
          <p:nvPr/>
        </p:nvSpPr>
        <p:spPr bwMode="auto">
          <a:xfrm>
            <a:off x="2490976" y="6567078"/>
            <a:ext cx="1600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Under utilized</a:t>
            </a:r>
          </a:p>
        </p:txBody>
      </p:sp>
    </p:spTree>
    <p:extLst>
      <p:ext uri="{BB962C8B-B14F-4D97-AF65-F5344CB8AC3E}">
        <p14:creationId xmlns:p14="http://schemas.microsoft.com/office/powerpoint/2010/main" val="3312623318"/>
      </p:ext>
    </p:extLst>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34144"/>
            <a:ext cx="8077200" cy="1143000"/>
          </a:xfrm>
        </p:spPr>
        <p:txBody>
          <a:bodyPr/>
          <a:lstStyle/>
          <a:p>
            <a:r>
              <a:rPr lang="en-US" dirty="0"/>
              <a:t>Handling of Path-Type Constraints</a:t>
            </a:r>
          </a:p>
        </p:txBody>
      </p:sp>
      <p:sp>
        <p:nvSpPr>
          <p:cNvPr id="3" name="Content Placeholder 2"/>
          <p:cNvSpPr>
            <a:spLocks noGrp="1"/>
          </p:cNvSpPr>
          <p:nvPr>
            <p:ph idx="1"/>
          </p:nvPr>
        </p:nvSpPr>
        <p:spPr>
          <a:xfrm>
            <a:off x="762000" y="1124743"/>
            <a:ext cx="8077200" cy="2270509"/>
          </a:xfrm>
        </p:spPr>
        <p:txBody>
          <a:bodyPr>
            <a:normAutofit fontScale="55000" lnSpcReduction="20000"/>
          </a:bodyPr>
          <a:lstStyle/>
          <a:p>
            <a:pPr marL="514350" indent="-514350">
              <a:buFont typeface="+mj-lt"/>
              <a:buAutoNum type="arabicPeriod"/>
            </a:pPr>
            <a:r>
              <a:rPr lang="en-US" dirty="0"/>
              <a:t>Initialize the KSP algorithm for generating paths from vertex R1 to vertex R5.</a:t>
            </a:r>
          </a:p>
          <a:p>
            <a:pPr marL="514350" indent="-514350">
              <a:buFont typeface="+mj-lt"/>
              <a:buAutoNum type="arabicPeriod"/>
            </a:pPr>
            <a:r>
              <a:rPr lang="en-US" dirty="0"/>
              <a:t>Request the KSP algorithm to return the next shortest path from vertex R1 to</a:t>
            </a:r>
          </a:p>
          <a:p>
            <a:pPr marL="514350" indent="-514350">
              <a:buFont typeface="+mj-lt"/>
              <a:buAutoNum type="arabicPeriod"/>
            </a:pPr>
            <a:r>
              <a:rPr lang="en-US" dirty="0"/>
              <a:t>vertex R5.</a:t>
            </a:r>
          </a:p>
          <a:p>
            <a:pPr marL="514350" indent="-514350">
              <a:buFont typeface="+mj-lt"/>
              <a:buAutoNum type="arabicPeriod"/>
            </a:pPr>
            <a:r>
              <a:rPr lang="en-US" dirty="0"/>
              <a:t>Compute all relevant path attributes for the retuned path and call all path evaluating functions specified by the user. </a:t>
            </a:r>
          </a:p>
          <a:p>
            <a:pPr marL="514350" indent="-514350">
              <a:buFont typeface="+mj-lt"/>
              <a:buAutoNum type="arabicPeriod"/>
            </a:pPr>
            <a:r>
              <a:rPr lang="en-US" dirty="0"/>
              <a:t>If all of the functions return TRUE, terminate the algorithm and return the path as the resulting path.</a:t>
            </a:r>
          </a:p>
          <a:p>
            <a:pPr marL="514350" indent="-514350">
              <a:buFont typeface="+mj-lt"/>
              <a:buAutoNum type="arabicPeriod"/>
            </a:pPr>
            <a:r>
              <a:rPr lang="en-US" dirty="0"/>
              <a:t>Otherwise, go to step 2.</a:t>
            </a:r>
          </a:p>
        </p:txBody>
      </p:sp>
      <p:sp>
        <p:nvSpPr>
          <p:cNvPr id="4" name="Line 3"/>
          <p:cNvSpPr>
            <a:spLocks noChangeShapeType="1"/>
          </p:cNvSpPr>
          <p:nvPr/>
        </p:nvSpPr>
        <p:spPr bwMode="auto">
          <a:xfrm>
            <a:off x="1074926" y="3950878"/>
            <a:ext cx="3525838" cy="2606675"/>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 name="Picture 4"/>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47901" y="36460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p:cNvSpPr>
            <a:spLocks noChangeShapeType="1"/>
          </p:cNvSpPr>
          <p:nvPr/>
        </p:nvSpPr>
        <p:spPr bwMode="auto">
          <a:xfrm flipH="1">
            <a:off x="1328926" y="4115978"/>
            <a:ext cx="2965450" cy="2260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6"/>
          <p:cNvSpPr>
            <a:spLocks noChangeShapeType="1"/>
          </p:cNvSpPr>
          <p:nvPr/>
        </p:nvSpPr>
        <p:spPr bwMode="auto">
          <a:xfrm>
            <a:off x="4942076" y="3950878"/>
            <a:ext cx="2895600" cy="9525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8376" y="5992403"/>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8"/>
          <p:cNvSpPr>
            <a:spLocks noChangeShapeType="1"/>
          </p:cNvSpPr>
          <p:nvPr/>
        </p:nvSpPr>
        <p:spPr bwMode="auto">
          <a:xfrm>
            <a:off x="4243576" y="6368641"/>
            <a:ext cx="20462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9"/>
          <p:cNvSpPr>
            <a:spLocks noChangeShapeType="1"/>
          </p:cNvSpPr>
          <p:nvPr/>
        </p:nvSpPr>
        <p:spPr bwMode="auto">
          <a:xfrm>
            <a:off x="6248589" y="4446178"/>
            <a:ext cx="0" cy="19177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0"/>
          <p:cNvSpPr>
            <a:spLocks noChangeShapeType="1"/>
          </p:cNvSpPr>
          <p:nvPr/>
        </p:nvSpPr>
        <p:spPr bwMode="auto">
          <a:xfrm flipV="1">
            <a:off x="1551176" y="5371691"/>
            <a:ext cx="762000" cy="5715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1"/>
          <p:cNvSpPr>
            <a:spLocks noChangeShapeType="1"/>
          </p:cNvSpPr>
          <p:nvPr/>
        </p:nvSpPr>
        <p:spPr bwMode="auto">
          <a:xfrm flipV="1">
            <a:off x="3100576" y="4052478"/>
            <a:ext cx="1028700" cy="7747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2"/>
          <p:cNvSpPr>
            <a:spLocks noChangeShapeType="1"/>
          </p:cNvSpPr>
          <p:nvPr/>
        </p:nvSpPr>
        <p:spPr bwMode="auto">
          <a:xfrm>
            <a:off x="5254814" y="3896903"/>
            <a:ext cx="546100" cy="21748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3"/>
          <p:cNvSpPr>
            <a:spLocks noChangeShapeType="1"/>
          </p:cNvSpPr>
          <p:nvPr/>
        </p:nvSpPr>
        <p:spPr bwMode="auto">
          <a:xfrm>
            <a:off x="6796276" y="4408078"/>
            <a:ext cx="774700" cy="2794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4"/>
          <p:cNvSpPr>
            <a:spLocks noChangeShapeType="1"/>
          </p:cNvSpPr>
          <p:nvPr/>
        </p:nvSpPr>
        <p:spPr bwMode="auto">
          <a:xfrm rot="1293734">
            <a:off x="3098989" y="5844766"/>
            <a:ext cx="1068387" cy="29845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5"/>
          <p:cNvSpPr>
            <a:spLocks noChangeShapeType="1"/>
          </p:cNvSpPr>
          <p:nvPr/>
        </p:nvSpPr>
        <p:spPr bwMode="auto">
          <a:xfrm>
            <a:off x="5059551" y="6506753"/>
            <a:ext cx="787400" cy="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6"/>
          <p:cNvSpPr txBox="1">
            <a:spLocks noChangeArrowheads="1"/>
          </p:cNvSpPr>
          <p:nvPr/>
        </p:nvSpPr>
        <p:spPr bwMode="auto">
          <a:xfrm>
            <a:off x="970151" y="33603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spAutoFit/>
          </a:bodyPr>
          <a:lstStyle/>
          <a:p>
            <a:pPr eaLnBrk="0" hangingPunct="0"/>
            <a:r>
              <a:rPr lang="en-US" sz="1800" b="1">
                <a:latin typeface="Arial" charset="0"/>
              </a:rPr>
              <a:t>R8</a:t>
            </a:r>
          </a:p>
        </p:txBody>
      </p:sp>
      <p:sp>
        <p:nvSpPr>
          <p:cNvPr id="18" name="Text Box 17"/>
          <p:cNvSpPr txBox="1">
            <a:spLocks noChangeArrowheads="1"/>
          </p:cNvSpPr>
          <p:nvPr/>
        </p:nvSpPr>
        <p:spPr bwMode="auto">
          <a:xfrm>
            <a:off x="951101" y="5684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R1</a:t>
            </a:r>
          </a:p>
        </p:txBody>
      </p:sp>
      <p:sp>
        <p:nvSpPr>
          <p:cNvPr id="19" name="Text Box 18"/>
          <p:cNvSpPr txBox="1">
            <a:spLocks noChangeArrowheads="1"/>
          </p:cNvSpPr>
          <p:nvPr/>
        </p:nvSpPr>
        <p:spPr bwMode="auto">
          <a:xfrm>
            <a:off x="7747189" y="42556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R5</a:t>
            </a:r>
          </a:p>
        </p:txBody>
      </p:sp>
      <p:sp>
        <p:nvSpPr>
          <p:cNvPr id="20" name="Line 19"/>
          <p:cNvSpPr>
            <a:spLocks noChangeShapeType="1"/>
          </p:cNvSpPr>
          <p:nvPr/>
        </p:nvSpPr>
        <p:spPr bwMode="auto">
          <a:xfrm>
            <a:off x="1690876" y="4182653"/>
            <a:ext cx="736600" cy="5461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1" name="Picture 20"/>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98901" y="5004978"/>
            <a:ext cx="906463" cy="533400"/>
          </a:xfrm>
          <a:prstGeom prst="rect">
            <a:avLst/>
          </a:prstGeom>
          <a:solidFill>
            <a:srgbClr val="FF0000"/>
          </a:solidFill>
          <a:ln>
            <a:noFill/>
          </a:ln>
          <a:effectLst/>
        </p:spPr>
      </p:pic>
      <p:pic>
        <p:nvPicPr>
          <p:cNvPr id="22" name="Picture 21"/>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53101" y="37730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89801" y="40778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17001" y="4649378"/>
            <a:ext cx="9064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91401" y="6084478"/>
            <a:ext cx="906463" cy="533400"/>
          </a:xfrm>
          <a:prstGeom prst="rect">
            <a:avLst/>
          </a:prstGeom>
          <a:solidFill>
            <a:srgbClr val="FF0000"/>
          </a:solidFill>
          <a:ln>
            <a:noFill/>
          </a:ln>
          <a:effectLst/>
        </p:spPr>
      </p:pic>
      <p:pic>
        <p:nvPicPr>
          <p:cNvPr id="26" name="Picture 25"/>
          <p:cNvPicPr>
            <a:picLocks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13401" y="6122578"/>
            <a:ext cx="906463" cy="533400"/>
          </a:xfrm>
          <a:prstGeom prst="rect">
            <a:avLst/>
          </a:prstGeom>
          <a:noFill/>
          <a:ln>
            <a:noFill/>
          </a:ln>
          <a:effectLst/>
          <a:extLst>
            <a:ext uri="{909E8E84-426E-40DD-AFC4-6F175D3DCCD1}">
              <a14:hiddenFill xmlns:a14="http://schemas.microsoft.com/office/drawing/2010/main">
                <a:solidFill>
                  <a:srgbClr val="FF33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Line 26"/>
          <p:cNvSpPr>
            <a:spLocks noChangeShapeType="1"/>
          </p:cNvSpPr>
          <p:nvPr/>
        </p:nvSpPr>
        <p:spPr bwMode="auto">
          <a:xfrm flipV="1">
            <a:off x="6381939" y="4868453"/>
            <a:ext cx="0" cy="965200"/>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27"/>
          <p:cNvSpPr txBox="1">
            <a:spLocks noChangeArrowheads="1"/>
          </p:cNvSpPr>
          <p:nvPr/>
        </p:nvSpPr>
        <p:spPr bwMode="auto">
          <a:xfrm>
            <a:off x="2590989" y="466842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R2</a:t>
            </a:r>
          </a:p>
        </p:txBody>
      </p:sp>
      <p:sp>
        <p:nvSpPr>
          <p:cNvPr id="29" name="Text Box 28"/>
          <p:cNvSpPr txBox="1">
            <a:spLocks noChangeArrowheads="1"/>
          </p:cNvSpPr>
          <p:nvPr/>
        </p:nvSpPr>
        <p:spPr bwMode="auto">
          <a:xfrm>
            <a:off x="4476939" y="3455578"/>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R3</a:t>
            </a:r>
          </a:p>
        </p:txBody>
      </p:sp>
      <p:sp>
        <p:nvSpPr>
          <p:cNvPr id="30" name="Text Box 29"/>
          <p:cNvSpPr txBox="1">
            <a:spLocks noChangeArrowheads="1"/>
          </p:cNvSpPr>
          <p:nvPr/>
        </p:nvSpPr>
        <p:spPr bwMode="auto">
          <a:xfrm>
            <a:off x="6088251" y="3687353"/>
            <a:ext cx="4381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R4</a:t>
            </a:r>
          </a:p>
        </p:txBody>
      </p:sp>
      <p:sp>
        <p:nvSpPr>
          <p:cNvPr id="31" name="Text Box 30"/>
          <p:cNvSpPr txBox="1">
            <a:spLocks noChangeArrowheads="1"/>
          </p:cNvSpPr>
          <p:nvPr/>
        </p:nvSpPr>
        <p:spPr bwMode="auto">
          <a:xfrm>
            <a:off x="6412101"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R7</a:t>
            </a:r>
          </a:p>
        </p:txBody>
      </p:sp>
      <p:sp>
        <p:nvSpPr>
          <p:cNvPr id="32" name="Text Box 31"/>
          <p:cNvSpPr txBox="1">
            <a:spLocks noChangeArrowheads="1"/>
          </p:cNvSpPr>
          <p:nvPr/>
        </p:nvSpPr>
        <p:spPr bwMode="auto">
          <a:xfrm>
            <a:off x="4422964" y="5765391"/>
            <a:ext cx="4381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eaLnBrk="0" hangingPunct="0"/>
            <a:r>
              <a:rPr lang="en-US" sz="1800" b="1">
                <a:latin typeface="Arial" charset="0"/>
              </a:rPr>
              <a:t>R6</a:t>
            </a:r>
          </a:p>
        </p:txBody>
      </p:sp>
      <p:sp>
        <p:nvSpPr>
          <p:cNvPr id="33" name="Text Box 32"/>
          <p:cNvSpPr txBox="1">
            <a:spLocks noChangeArrowheads="1"/>
          </p:cNvSpPr>
          <p:nvPr/>
        </p:nvSpPr>
        <p:spPr bwMode="auto">
          <a:xfrm>
            <a:off x="6453376" y="5119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4" name="Text Box 33"/>
          <p:cNvSpPr txBox="1">
            <a:spLocks noChangeArrowheads="1"/>
          </p:cNvSpPr>
          <p:nvPr/>
        </p:nvSpPr>
        <p:spPr bwMode="auto">
          <a:xfrm>
            <a:off x="5157976" y="65670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5" name="Text Box 34"/>
          <p:cNvSpPr txBox="1">
            <a:spLocks noChangeArrowheads="1"/>
          </p:cNvSpPr>
          <p:nvPr/>
        </p:nvSpPr>
        <p:spPr bwMode="auto">
          <a:xfrm>
            <a:off x="3024376" y="59574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6" name="Text Box 35"/>
          <p:cNvSpPr txBox="1">
            <a:spLocks noChangeArrowheads="1"/>
          </p:cNvSpPr>
          <p:nvPr/>
        </p:nvSpPr>
        <p:spPr bwMode="auto">
          <a:xfrm>
            <a:off x="5386576" y="35952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7" name="Text Box 36"/>
          <p:cNvSpPr txBox="1">
            <a:spLocks noChangeArrowheads="1"/>
          </p:cNvSpPr>
          <p:nvPr/>
        </p:nvSpPr>
        <p:spPr bwMode="auto">
          <a:xfrm>
            <a:off x="3100576" y="4128678"/>
            <a:ext cx="5334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150</a:t>
            </a:r>
          </a:p>
        </p:txBody>
      </p:sp>
      <p:sp>
        <p:nvSpPr>
          <p:cNvPr id="38" name="Line 37"/>
          <p:cNvSpPr>
            <a:spLocks noChangeShapeType="1"/>
          </p:cNvSpPr>
          <p:nvPr/>
        </p:nvSpPr>
        <p:spPr bwMode="auto">
          <a:xfrm rot="1293734" flipV="1">
            <a:off x="2054414" y="6627403"/>
            <a:ext cx="336550" cy="119063"/>
          </a:xfrm>
          <a:prstGeom prst="line">
            <a:avLst/>
          </a:prstGeom>
          <a:noFill/>
          <a:ln w="38100">
            <a:solidFill>
              <a:srgbClr val="66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38"/>
          <p:cNvSpPr txBox="1">
            <a:spLocks noChangeArrowheads="1"/>
          </p:cNvSpPr>
          <p:nvPr/>
        </p:nvSpPr>
        <p:spPr bwMode="auto">
          <a:xfrm>
            <a:off x="2490976" y="6567078"/>
            <a:ext cx="1600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3025" tIns="36512" rIns="73025" bIns="36512">
            <a:spAutoFit/>
          </a:bodyPr>
          <a:lstStyle/>
          <a:p>
            <a:pPr>
              <a:spcBef>
                <a:spcPct val="50000"/>
              </a:spcBef>
            </a:pPr>
            <a:r>
              <a:rPr lang="en-US" sz="1600"/>
              <a:t>Under utilized</a:t>
            </a:r>
          </a:p>
        </p:txBody>
      </p:sp>
    </p:spTree>
    <p:extLst>
      <p:ext uri="{BB962C8B-B14F-4D97-AF65-F5344CB8AC3E}">
        <p14:creationId xmlns:p14="http://schemas.microsoft.com/office/powerpoint/2010/main" val="3643314920"/>
      </p:ext>
    </p:extLst>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a:t>
            </a:r>
            <a:r>
              <a:rPr lang="en-US" dirty="0" err="1"/>
              <a:t>ReRoute</a:t>
            </a:r>
            <a:r>
              <a:rPr lang="en-US" dirty="0"/>
              <a:t> (FRR)</a:t>
            </a:r>
          </a:p>
        </p:txBody>
      </p:sp>
      <p:sp>
        <p:nvSpPr>
          <p:cNvPr id="3" name="Content Placeholder 2"/>
          <p:cNvSpPr>
            <a:spLocks noGrp="1"/>
          </p:cNvSpPr>
          <p:nvPr>
            <p:ph idx="1"/>
          </p:nvPr>
        </p:nvSpPr>
        <p:spPr>
          <a:xfrm>
            <a:off x="4932040" y="1596413"/>
            <a:ext cx="3907160" cy="5261587"/>
          </a:xfrm>
        </p:spPr>
        <p:txBody>
          <a:bodyPr>
            <a:normAutofit fontScale="62500" lnSpcReduction="20000"/>
          </a:bodyPr>
          <a:lstStyle/>
          <a:p>
            <a:r>
              <a:rPr lang="en-US" dirty="0"/>
              <a:t>FRR is a </a:t>
            </a:r>
            <a:r>
              <a:rPr lang="en-US" b="1" i="1" dirty="0"/>
              <a:t>local</a:t>
            </a:r>
            <a:r>
              <a:rPr lang="en-US" dirty="0"/>
              <a:t> recovery technique introduced in MPLS for the protection of packet switching network services</a:t>
            </a:r>
          </a:p>
          <a:p>
            <a:r>
              <a:rPr lang="en-US" dirty="0"/>
              <a:t>Every node while processing RSVP Path may realize that the LSP is requested to be FRR protected</a:t>
            </a:r>
          </a:p>
          <a:p>
            <a:r>
              <a:rPr lang="en-US" dirty="0"/>
              <a:t>Indication of such requirement:</a:t>
            </a:r>
          </a:p>
          <a:p>
            <a:pPr lvl="1"/>
            <a:r>
              <a:rPr lang="en-US" dirty="0"/>
              <a:t>The presence of the special object (</a:t>
            </a:r>
            <a:r>
              <a:rPr lang="en-US" b="1" dirty="0"/>
              <a:t>F</a:t>
            </a:r>
            <a:r>
              <a:rPr lang="en-US" dirty="0"/>
              <a:t>ast </a:t>
            </a:r>
            <a:r>
              <a:rPr lang="en-US" b="1" dirty="0"/>
              <a:t>R</a:t>
            </a:r>
            <a:r>
              <a:rPr lang="en-US" dirty="0"/>
              <a:t>e-</a:t>
            </a:r>
            <a:r>
              <a:rPr lang="en-US" b="1" dirty="0"/>
              <a:t>R</a:t>
            </a:r>
            <a:r>
              <a:rPr lang="en-US" dirty="0"/>
              <a:t>oute)</a:t>
            </a:r>
          </a:p>
          <a:p>
            <a:pPr lvl="1"/>
            <a:r>
              <a:rPr lang="en-US" dirty="0"/>
              <a:t>Certain flags in </a:t>
            </a:r>
            <a:r>
              <a:rPr lang="en-US" b="1" dirty="0"/>
              <a:t>Session-Attribute</a:t>
            </a:r>
            <a:r>
              <a:rPr lang="en-US" dirty="0"/>
              <a:t> object </a:t>
            </a:r>
          </a:p>
          <a:p>
            <a:r>
              <a:rPr lang="en-US" dirty="0"/>
              <a:t>Types of protection supported by FRR</a:t>
            </a:r>
          </a:p>
          <a:p>
            <a:pPr lvl="1"/>
            <a:r>
              <a:rPr lang="en-US" dirty="0"/>
              <a:t>Local</a:t>
            </a:r>
          </a:p>
          <a:p>
            <a:pPr lvl="2"/>
            <a:r>
              <a:rPr lang="en-US" dirty="0"/>
              <a:t>Link</a:t>
            </a:r>
          </a:p>
          <a:p>
            <a:pPr lvl="2"/>
            <a:r>
              <a:rPr lang="en-US" dirty="0"/>
              <a:t>Node</a:t>
            </a:r>
          </a:p>
          <a:p>
            <a:pPr lvl="1"/>
            <a:r>
              <a:rPr lang="en-US" dirty="0"/>
              <a:t>Path</a:t>
            </a:r>
          </a:p>
        </p:txBody>
      </p:sp>
      <p:pic>
        <p:nvPicPr>
          <p:cNvPr id="43010" name="Picture 2" descr="https://habrastorage.org/webt/ke/n0/24/ken024dbl1vvyllhn9x26vqy9ma.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596413"/>
            <a:ext cx="4170040" cy="436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76264"/>
      </p:ext>
    </p:extLst>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FRR terminology</a:t>
            </a:r>
          </a:p>
        </p:txBody>
      </p:sp>
      <p:sp>
        <p:nvSpPr>
          <p:cNvPr id="3" name="Content Placeholder 2"/>
          <p:cNvSpPr>
            <a:spLocks noGrp="1"/>
          </p:cNvSpPr>
          <p:nvPr>
            <p:ph idx="1"/>
          </p:nvPr>
        </p:nvSpPr>
        <p:spPr>
          <a:xfrm>
            <a:off x="755576" y="4365104"/>
            <a:ext cx="8083624" cy="2264635"/>
          </a:xfrm>
        </p:spPr>
        <p:txBody>
          <a:bodyPr>
            <a:normAutofit fontScale="55000" lnSpcReduction="20000"/>
          </a:bodyPr>
          <a:lstStyle/>
          <a:p>
            <a:r>
              <a:rPr lang="en-US" b="1" dirty="0"/>
              <a:t>Protected LSP</a:t>
            </a:r>
            <a:r>
              <a:rPr lang="en-US" dirty="0"/>
              <a:t>: An LSP is said to be protected at a given hop if it has one or multiple associated backup tunnels originating at that hop</a:t>
            </a:r>
          </a:p>
          <a:p>
            <a:r>
              <a:rPr lang="en-US" b="1" dirty="0"/>
              <a:t>Point of Local Repair (PLR)</a:t>
            </a:r>
            <a:r>
              <a:rPr lang="en-US" dirty="0"/>
              <a:t>: The head-end LSR of a backup tunnel</a:t>
            </a:r>
          </a:p>
          <a:p>
            <a:r>
              <a:rPr lang="en-US" b="1" dirty="0"/>
              <a:t>Merge Point (MP)</a:t>
            </a:r>
            <a:r>
              <a:rPr lang="en-US" dirty="0"/>
              <a:t>:The LSR where one or more backup tunnels rejoin the path of the protected LSP downstream of the potential failure </a:t>
            </a:r>
          </a:p>
          <a:p>
            <a:r>
              <a:rPr lang="en-US" b="1" dirty="0"/>
              <a:t>Backup Path</a:t>
            </a:r>
            <a:r>
              <a:rPr lang="en-US" dirty="0"/>
              <a:t>: The LSP that is responsible for backing up one protected LSP</a:t>
            </a:r>
          </a:p>
          <a:p>
            <a:r>
              <a:rPr lang="en-US" b="1" dirty="0"/>
              <a:t>Bypass Tunnel</a:t>
            </a:r>
            <a:r>
              <a:rPr lang="en-US" dirty="0"/>
              <a:t>: An LSP that is used to protect a set of LSPs passing over a common facility</a:t>
            </a:r>
          </a:p>
        </p:txBody>
      </p:sp>
      <p:graphicFrame>
        <p:nvGraphicFramePr>
          <p:cNvPr id="4" name="Object 3"/>
          <p:cNvGraphicFramePr>
            <a:graphicFrameLocks noChangeAspect="1"/>
          </p:cNvGraphicFramePr>
          <p:nvPr>
            <p:extLst>
              <p:ext uri="{D42A27DB-BD31-4B8C-83A1-F6EECF244321}">
                <p14:modId xmlns:p14="http://schemas.microsoft.com/office/powerpoint/2010/main" val="346705543"/>
              </p:ext>
            </p:extLst>
          </p:nvPr>
        </p:nvGraphicFramePr>
        <p:xfrm>
          <a:off x="1619672" y="1124744"/>
          <a:ext cx="5880075" cy="3366254"/>
        </p:xfrm>
        <a:graphic>
          <a:graphicData uri="http://schemas.openxmlformats.org/presentationml/2006/ole">
            <mc:AlternateContent xmlns:mc="http://schemas.openxmlformats.org/markup-compatibility/2006">
              <mc:Choice xmlns:v="urn:schemas-microsoft-com:vml" Requires="v">
                <p:oleObj spid="_x0000_s28764" name="Visio" r:id="rId3" imgW="8158804" imgH="4671204" progId="Visio.Drawing.11">
                  <p:embed/>
                </p:oleObj>
              </mc:Choice>
              <mc:Fallback>
                <p:oleObj name="Visio" r:id="rId3" imgW="8158804" imgH="4671204" progId="Visio.Drawing.11">
                  <p:embed/>
                  <p:pic>
                    <p:nvPicPr>
                      <p:cNvPr id="0" name=""/>
                      <p:cNvPicPr/>
                      <p:nvPr/>
                    </p:nvPicPr>
                    <p:blipFill>
                      <a:blip r:embed="rId4"/>
                      <a:stretch>
                        <a:fillRect/>
                      </a:stretch>
                    </p:blipFill>
                    <p:spPr>
                      <a:xfrm>
                        <a:off x="1619672" y="1124744"/>
                        <a:ext cx="5880075" cy="3366254"/>
                      </a:xfrm>
                      <a:prstGeom prst="rect">
                        <a:avLst/>
                      </a:prstGeom>
                    </p:spPr>
                  </p:pic>
                </p:oleObj>
              </mc:Fallback>
            </mc:AlternateContent>
          </a:graphicData>
        </a:graphic>
      </p:graphicFrame>
    </p:spTree>
    <p:extLst>
      <p:ext uri="{BB962C8B-B14F-4D97-AF65-F5344CB8AC3E}">
        <p14:creationId xmlns:p14="http://schemas.microsoft.com/office/powerpoint/2010/main" val="491104421"/>
      </p:ext>
    </p:extLst>
  </p:cSld>
  <p:clrMapOvr>
    <a:masterClrMapping/>
  </p:clrMapOvr>
  <p:transition spd="slow">
    <p:wipe dir="d"/>
  </p:transition>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ags/tag4.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5.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6.xml><?xml version="1.0" encoding="utf-8"?>
<p:tagLst xmlns:a="http://schemas.openxmlformats.org/drawingml/2006/main" xmlns:r="http://schemas.openxmlformats.org/officeDocument/2006/relationships" xmlns:p="http://schemas.openxmlformats.org/presentationml/2006/main">
  <p:tag name="DVSECTIONID" val="OOKFAmQ6LnTdkKqqzhwoax"/>
</p:tagLst>
</file>

<file path=ppt/tags/tag7.xml><?xml version="1.0" encoding="utf-8"?>
<p:tagLst xmlns:a="http://schemas.openxmlformats.org/drawingml/2006/main" xmlns:r="http://schemas.openxmlformats.org/officeDocument/2006/relationships" xmlns:p="http://schemas.openxmlformats.org/presentationml/2006/main">
  <p:tag name="DVSHAPEID" val="XuPQogmzKvTp1YV9ymQ2ZW"/>
</p:tagLst>
</file>

<file path=ppt/tags/tag8.xml><?xml version="1.0" encoding="utf-8"?>
<p:tagLst xmlns:a="http://schemas.openxmlformats.org/drawingml/2006/main" xmlns:r="http://schemas.openxmlformats.org/officeDocument/2006/relationships" xmlns:p="http://schemas.openxmlformats.org/presentationml/2006/main">
  <p:tag name="DVSHAPEID" val="S8Cm1higbyIl35Abad2Rjv"/>
</p:tagLst>
</file>

<file path=ppt/tags/tag9.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7850</Words>
  <Application>Microsoft Office PowerPoint</Application>
  <PresentationFormat>On-screen Show (4:3)</PresentationFormat>
  <Paragraphs>1008</Paragraphs>
  <Slides>106</Slides>
  <Notes>51</Notes>
  <HiddenSlides>3</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2" baseType="lpstr">
      <vt:lpstr>Arial</vt:lpstr>
      <vt:lpstr>Calibri</vt:lpstr>
      <vt:lpstr>Consolas</vt:lpstr>
      <vt:lpstr>Georgia</vt:lpstr>
      <vt:lpstr>Training</vt:lpstr>
      <vt:lpstr>Visio</vt:lpstr>
      <vt:lpstr>High Speed Networks  MPLS, LDP, RSVP-TE, TE</vt:lpstr>
      <vt:lpstr>What Is MPLS?</vt:lpstr>
      <vt:lpstr>MPLS Timeline</vt:lpstr>
      <vt:lpstr>Where it is used?</vt:lpstr>
      <vt:lpstr>MPLS LSP</vt:lpstr>
      <vt:lpstr>MPLS Router Types</vt:lpstr>
      <vt:lpstr>MPLS Label</vt:lpstr>
      <vt:lpstr>MPLS Label – Contd.</vt:lpstr>
      <vt:lpstr>MPLS Label Stacking</vt:lpstr>
      <vt:lpstr>MPLS concepts</vt:lpstr>
      <vt:lpstr>Forwarding Equivalence Class</vt:lpstr>
      <vt:lpstr>Inside MPLS router</vt:lpstr>
      <vt:lpstr>Inside mpls router: simplified view</vt:lpstr>
      <vt:lpstr>Reserved labels</vt:lpstr>
      <vt:lpstr>MPLS Route Selection </vt:lpstr>
      <vt:lpstr>Label Switching Path</vt:lpstr>
      <vt:lpstr>LSP Aggregation</vt:lpstr>
      <vt:lpstr>LSP tunnels </vt:lpstr>
      <vt:lpstr>Functional Components and Planes in the network</vt:lpstr>
      <vt:lpstr>MPLS Data Plane and Control Plane </vt:lpstr>
      <vt:lpstr>MPLS Labels Distribution</vt:lpstr>
      <vt:lpstr>MPLS Labels Distribution Types</vt:lpstr>
      <vt:lpstr>MPLS Data Plane and Control Plane - 2</vt:lpstr>
      <vt:lpstr>MPLS Label Distribution and Management</vt:lpstr>
      <vt:lpstr>MPLS Label Distribution and Retention</vt:lpstr>
      <vt:lpstr>Label distribution and a core link failures </vt:lpstr>
      <vt:lpstr>MPLS Label Distribution Peering and Hierarchy</vt:lpstr>
      <vt:lpstr>PowerPoint Presentation</vt:lpstr>
      <vt:lpstr>Label Distribution Protocol (LDP)</vt:lpstr>
      <vt:lpstr>LDP Message Exchange</vt:lpstr>
      <vt:lpstr>Label spaces, identifiers, LDP sessions</vt:lpstr>
      <vt:lpstr>LDP messages transport</vt:lpstr>
      <vt:lpstr>LDP Discovery mechanisms</vt:lpstr>
      <vt:lpstr>LDP Session Establishment</vt:lpstr>
      <vt:lpstr>LDP Session Initialization</vt:lpstr>
      <vt:lpstr>LDP Initialization State Machine</vt:lpstr>
      <vt:lpstr>LDP Label Mapping Message</vt:lpstr>
      <vt:lpstr>LDP Label Request Message</vt:lpstr>
      <vt:lpstr>LDP Label Withdraw Message </vt:lpstr>
      <vt:lpstr>LDP Label Release message</vt:lpstr>
      <vt:lpstr>LDP Address and Address Withdraw messages</vt:lpstr>
      <vt:lpstr>LDP Loop Detection</vt:lpstr>
      <vt:lpstr>PowerPoint Presentation</vt:lpstr>
      <vt:lpstr>RSVP extensions overview - 1</vt:lpstr>
      <vt:lpstr>RSVP extensions overview - 2</vt:lpstr>
      <vt:lpstr>RSVP advantages</vt:lpstr>
      <vt:lpstr>RSVP Path and Resv Messages</vt:lpstr>
      <vt:lpstr>RSVP Path Message Objects</vt:lpstr>
      <vt:lpstr>RSVP Path vs Resv</vt:lpstr>
      <vt:lpstr>RSVP Resv Message Objects - 1</vt:lpstr>
      <vt:lpstr>RSVP Resv Message Objects - 2</vt:lpstr>
      <vt:lpstr>RSVP Bandwidth</vt:lpstr>
      <vt:lpstr>Explicit Route Object (ERO)</vt:lpstr>
      <vt:lpstr>Explicit Route Object creation</vt:lpstr>
      <vt:lpstr>Explicit Route Object use</vt:lpstr>
      <vt:lpstr>RSVP tunnel maintenance</vt:lpstr>
      <vt:lpstr>RSVP Error Cases</vt:lpstr>
      <vt:lpstr>Rerouting RSVP tunnels</vt:lpstr>
      <vt:lpstr>How reroute is done</vt:lpstr>
      <vt:lpstr>MPLS – Bringing it all together</vt:lpstr>
      <vt:lpstr>PowerPoint Presentation</vt:lpstr>
      <vt:lpstr>Definition of Traffic Engineering</vt:lpstr>
      <vt:lpstr>Traffic-oriented objectives</vt:lpstr>
      <vt:lpstr>Resource-oriented objectives</vt:lpstr>
      <vt:lpstr>TE in Internet</vt:lpstr>
      <vt:lpstr>A network from the TE standpoint</vt:lpstr>
      <vt:lpstr>Traffic Engineering in packet network</vt:lpstr>
      <vt:lpstr>MPLS TE capabilities </vt:lpstr>
      <vt:lpstr>Traffic Engineering toolbox – Link State Synchronization</vt:lpstr>
      <vt:lpstr>Traffic Engineering toolbox – Constrained Based Routing</vt:lpstr>
      <vt:lpstr>Link Attributes for CBR</vt:lpstr>
      <vt:lpstr>LSP color (affinity)</vt:lpstr>
      <vt:lpstr>MPLS Traffic Engineering protocols: OSPF-TE</vt:lpstr>
      <vt:lpstr>MPLS Traffic Engineering protocols: ISIS-TE</vt:lpstr>
      <vt:lpstr>Load balancing with TE</vt:lpstr>
      <vt:lpstr>Service Path Re-Optimization</vt:lpstr>
      <vt:lpstr>MPLS Path Computation</vt:lpstr>
      <vt:lpstr>Graph Representation</vt:lpstr>
      <vt:lpstr>Path Computation Problems</vt:lpstr>
      <vt:lpstr>Basic Single Source Shortest Paths Algorithms</vt:lpstr>
      <vt:lpstr>Basic All Source Shortest Paths Algoritms</vt:lpstr>
      <vt:lpstr>Disjoint paths computation</vt:lpstr>
      <vt:lpstr>Bhandari algorithm</vt:lpstr>
      <vt:lpstr>Bhandari algorithm - 1</vt:lpstr>
      <vt:lpstr>Bhandari algorithm - 2</vt:lpstr>
      <vt:lpstr>Bhandari algorithm - 3</vt:lpstr>
      <vt:lpstr>Bhandari algorithm - 4</vt:lpstr>
      <vt:lpstr>Bhandari algorithm - 5</vt:lpstr>
      <vt:lpstr>Vertex-disjoint shortest paths</vt:lpstr>
      <vt:lpstr>Constrained-Based Routing (CBR)</vt:lpstr>
      <vt:lpstr>CBR Components</vt:lpstr>
      <vt:lpstr>Path Computation</vt:lpstr>
      <vt:lpstr>CBR Path Computation Constrains</vt:lpstr>
      <vt:lpstr>Handling of exclusions</vt:lpstr>
      <vt:lpstr>Handling of inclusions</vt:lpstr>
      <vt:lpstr>Handling of Link Type Constrains</vt:lpstr>
      <vt:lpstr>Handling of Path-Type Constraints</vt:lpstr>
      <vt:lpstr>Fast ReRoute (FRR)</vt:lpstr>
      <vt:lpstr>FRR terminology</vt:lpstr>
      <vt:lpstr>FRR – Local Repair</vt:lpstr>
      <vt:lpstr>FRR local repair techniques:  detour tunnel</vt:lpstr>
      <vt:lpstr>FRR local repair techniques: Facility backup</vt:lpstr>
      <vt:lpstr>FRR - restoration </vt:lpstr>
      <vt:lpstr>FRR – Path Protection</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2013-02-17T22:13:42Z</dcterms:created>
  <dcterms:modified xsi:type="dcterms:W3CDTF">2022-03-21T07:50:38Z</dcterms:modified>
</cp:coreProperties>
</file>